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8" r:id="rId3"/>
    <p:sldId id="270" r:id="rId4"/>
    <p:sldId id="273" r:id="rId5"/>
    <p:sldId id="265" r:id="rId6"/>
    <p:sldId id="269" r:id="rId7"/>
    <p:sldId id="331" r:id="rId8"/>
    <p:sldId id="330" r:id="rId9"/>
    <p:sldId id="267" r:id="rId10"/>
    <p:sldId id="268" r:id="rId11"/>
    <p:sldId id="274" r:id="rId12"/>
    <p:sldId id="262" r:id="rId13"/>
    <p:sldId id="275" r:id="rId14"/>
    <p:sldId id="286" r:id="rId15"/>
    <p:sldId id="283" r:id="rId16"/>
    <p:sldId id="329" r:id="rId17"/>
    <p:sldId id="287" r:id="rId18"/>
    <p:sldId id="332" r:id="rId19"/>
    <p:sldId id="282" r:id="rId20"/>
    <p:sldId id="263" r:id="rId21"/>
    <p:sldId id="284" r:id="rId22"/>
    <p:sldId id="285" r:id="rId23"/>
  </p:sldIdLst>
  <p:sldSz cx="12192000" cy="6858000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81559" autoAdjust="0"/>
  </p:normalViewPr>
  <p:slideViewPr>
    <p:cSldViewPr snapToGrid="0">
      <p:cViewPr varScale="1">
        <p:scale>
          <a:sx n="128" d="100"/>
          <a:sy n="128" d="100"/>
        </p:scale>
        <p:origin x="14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440F2A25-8879-4CC9-87A6-F90C2232B6BA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71575"/>
            <a:ext cx="5626100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BAB18CB8-F286-4CF4-8FDB-451DE683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07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52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Paper labels match the final product keyboard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91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8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The connector comes out of where power connector would normally be.</a:t>
            </a:r>
          </a:p>
          <a:p>
            <a:r>
              <a:rPr lang="en-US" sz="2800" dirty="0"/>
              <a:t>We’ll see the cable = power + data</a:t>
            </a:r>
          </a:p>
          <a:p>
            <a:r>
              <a:rPr lang="en-US" sz="2800" dirty="0"/>
              <a:t>1 of the development system’s ICs is socketed, clearance required cut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95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The HP91 and 92 internals look very similar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36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/>
              <a:t>This is the Bobcat Development Systems</a:t>
            </a:r>
          </a:p>
          <a:p>
            <a:r>
              <a:rPr lang="en-US" sz="2900" dirty="0" err="1"/>
              <a:t>Pik</a:t>
            </a:r>
            <a:r>
              <a:rPr lang="en-US" sz="2900" dirty="0"/>
              <a:t>, Act, Rom0, 4 ram chips, 2 hex buffers</a:t>
            </a:r>
          </a:p>
          <a:p>
            <a:r>
              <a:rPr lang="en-US" sz="2900" dirty="0"/>
              <a:t>Thank you Tony!</a:t>
            </a:r>
          </a:p>
          <a:p>
            <a:r>
              <a:rPr lang="en-US" sz="2900" dirty="0"/>
              <a:t>Bench briefs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06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This bench brief has a handy cross reference  to match HP IC number to commercial equivalents, if available. </a:t>
            </a:r>
          </a:p>
          <a:p>
            <a:r>
              <a:rPr lang="en-US" sz="2500" dirty="0"/>
              <a:t>For example it maps 1820-….  To its standard part number.</a:t>
            </a:r>
          </a:p>
          <a:p>
            <a:r>
              <a:rPr lang="en-US" sz="2500" dirty="0"/>
              <a:t>This is on Eric’s thumb drive!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58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Comparing the HP92 dev system and a production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75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The bobcat proto board looks a lot like the HP97’s board.  </a:t>
            </a:r>
          </a:p>
          <a:p>
            <a:r>
              <a:rPr lang="en-US" sz="2500" dirty="0"/>
              <a:t>The hp97 routed data up the right side of the unit to the card reader. </a:t>
            </a:r>
          </a:p>
          <a:p>
            <a:r>
              <a:rPr lang="en-US" sz="2500" dirty="0"/>
              <a:t>The bobcat routes data up the right side to the external cable</a:t>
            </a:r>
          </a:p>
          <a:p>
            <a:r>
              <a:rPr lang="en-US" sz="2500" dirty="0"/>
              <a:t>97 units were available during 92 dev. PCBs similar.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56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Have to admit wire wrap PCB fixes add that lived in proto look :-)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7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Plastic injection molding tooling was a longer lead time so HP91s were used to build development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8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You’ve probably noticed that the </a:t>
            </a:r>
            <a:r>
              <a:rPr lang="en-US" sz="3200" dirty="0" err="1"/>
              <a:t>Pik</a:t>
            </a:r>
            <a:r>
              <a:rPr lang="en-US" sz="3200" dirty="0"/>
              <a:t> is unfortunately labeled BAD, and </a:t>
            </a:r>
          </a:p>
          <a:p>
            <a:r>
              <a:rPr lang="en-US" sz="3200" dirty="0"/>
              <a:t>No documentation for the external connection so this development system is not functional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21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I hope you’ve enjoyed this trip down memory lane.</a:t>
            </a:r>
          </a:p>
          <a:p>
            <a:endParaRPr lang="en-US" sz="3700" dirty="0"/>
          </a:p>
          <a:p>
            <a:r>
              <a:rPr lang="en-US" sz="3700" dirty="0"/>
              <a:t>Thank you for your 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06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18CB8-F286-4CF4-8FDB-451DE683C8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8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This is one of those development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/>
              <a:t>If we zoom in on it label….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4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This is Bobcat (HP92) development system #5 so at least 5 of these units existed. Bobcat was the project’s code name. Someone added the 92 product number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03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3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The 92 added 2 switch functions.</a:t>
            </a:r>
          </a:p>
          <a:p>
            <a:r>
              <a:rPr lang="en-US" sz="2500" dirty="0"/>
              <a:t>The 91 had 3 switches, the 92 had 4 switches.</a:t>
            </a:r>
          </a:p>
          <a:p>
            <a:r>
              <a:rPr lang="en-US" sz="2500" dirty="0"/>
              <a:t>The development system implements 360/365 with the toggle.</a:t>
            </a:r>
          </a:p>
          <a:p>
            <a:r>
              <a:rPr lang="en-US" sz="2500" dirty="0"/>
              <a:t>(91) 3 + 2 = 5  but 92 had 4…</a:t>
            </a:r>
          </a:p>
          <a:p>
            <a:r>
              <a:rPr lang="en-US" sz="2500" dirty="0"/>
              <a:t>For the begin/end…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19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E5F85-5F92-46F9-91A5-24E01A9259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4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C610-54FA-4883-992C-2AD71F6E5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B016A-FB67-4E9D-9D4D-B1E820E1D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3F4F-4015-4DBA-8243-1C9EC5B9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B67D-05A7-4887-8055-A28D35F4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4222E-AC4B-4387-BB36-3B8EF1DD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2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CC91-3FFB-4311-BDF7-BBAA78D2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A8231-0E1E-421E-A7FA-6818F27D9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F64E3-5ADE-4F5F-962C-3A6CE4EC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E1481-4F87-4951-93A1-451C2791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5C4D7-C9B5-4EAD-8DEF-90BD76DA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3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33EAF1-DAEE-4E68-A8B9-0DF73BCF7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778BC-F945-41A0-B048-688BF6752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759B8-3E30-48B3-AA82-AA3ED983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AA265-4B44-4930-90F6-61786593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2266-AEED-41A6-A304-7015538E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5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8CB5-3388-404B-A971-931FD25D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F360-F93F-4351-A371-0B6F37D74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DBBF4-4A66-450A-B099-62D53704C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C9230-C07C-4D21-8C1B-B73A69B8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0F92F-6CC6-4781-AAAB-5B94AC58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1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A6E7-4BF3-4E85-BAB3-1305CE9A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96EB2-E260-45A3-AA0B-70AB667C6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A2A85-6CF9-4A91-B036-4008CB02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24F91-F7B5-4718-93D4-12A2213C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62EFD-5282-4833-BE3D-23C2C19F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7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4966-CB7F-45CF-923F-F0E58235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2424-1B62-44A9-AA86-A6E86E5B1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353D0-B050-47A5-B920-489C0B4AF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8B3FA-6538-44B1-908F-C3B790CC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04C52-A1A8-4AFB-8854-175CC891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0A32E-410B-4A74-BA3A-4A066851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FF22-8691-433B-922C-07F0F6AE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292AC-1B07-4C7A-A4E8-1E566A7A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11892-5F27-4874-A195-E3E520011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004F1-A4DA-467D-85E3-E61E08F3F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9C557-FF8D-459E-8ECA-B3DF248D7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7A14B-4B6B-43F7-8EA5-B85F994B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ECF5B-583C-4BDD-B133-3EFE191A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8C70B-50DF-4E61-905A-E9415319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29DB-E6CC-4777-9D9A-0A176A3D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CF823-2C00-413F-A11C-7439CEFA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14D90-C3FA-4424-A0A9-5C1322D6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EF2BE-81EC-4D9A-A013-3A01A3B3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B2047-D180-4109-A1F2-C9730BE0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38DC7-C077-4A14-AD7F-50FD46A7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F3BA9-0A6E-49BC-8682-2476CD94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13B8-8A1B-4A38-8A1D-38F66F09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931-7CC3-461C-A36A-F6732E4E1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63B5E-533D-40C4-A518-A82DA232D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FE9E3-B117-4AE9-8C79-C42E45C7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38D7-8090-43F4-9DD8-FD7B0076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BC695-FB2B-4815-9666-A4E8DA40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5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F796-4782-4794-B784-5DF326EA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9F8847-BE2A-405D-A069-88991B286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9578-FEFC-4445-A059-8C61DC40C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0C2BF-F008-4CB1-BAC7-AD4F8A21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F19EB-DFD1-4CBC-8951-D4F014CE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C0E62-1BB2-44C7-8F02-0EAF8895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1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212C1-7776-4736-92BB-58A995DE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E812D-395E-42F0-8B8B-49ACBF82A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4F2F-3667-4569-9823-94A27FCF4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7AA3-8207-4B8A-B033-7D09A718F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3C4B0-50D0-4F4B-A784-CAA03FA7F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5CEC5-3D4E-BB9A-6BF9-BECB628CF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0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parchive.com/Bench_Briefs/HP-Bench-Briefs-1987-10-12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pmuseum.org/hp80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722D2D-9D3A-460B-BA99-7ED3CF4F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084" y="106455"/>
            <a:ext cx="8875292" cy="664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AAC63-97D6-4A00-8BD4-5ED27881D821}"/>
              </a:ext>
            </a:extLst>
          </p:cNvPr>
          <p:cNvSpPr txBox="1"/>
          <p:nvPr/>
        </p:nvSpPr>
        <p:spPr>
          <a:xfrm>
            <a:off x="177258" y="106455"/>
            <a:ext cx="37394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When HP was designing</a:t>
            </a:r>
          </a:p>
          <a:p>
            <a:r>
              <a:rPr lang="en-US" sz="2800" b="1" dirty="0"/>
              <a:t>the HP-92…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4B463-122E-544E-4487-9925213D4F5C}"/>
              </a:ext>
            </a:extLst>
          </p:cNvPr>
          <p:cNvSpPr txBox="1"/>
          <p:nvPr/>
        </p:nvSpPr>
        <p:spPr>
          <a:xfrm>
            <a:off x="9900863" y="6427067"/>
            <a:ext cx="171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Pictures: hpmuseum.org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9E98A-4B8A-FF02-8707-F621B0D6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38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740ADE-20FD-4F30-B71A-C61B7DA62EEC}"/>
              </a:ext>
            </a:extLst>
          </p:cNvPr>
          <p:cNvSpPr txBox="1"/>
          <p:nvPr/>
        </p:nvSpPr>
        <p:spPr>
          <a:xfrm>
            <a:off x="8056076" y="6443591"/>
            <a:ext cx="260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view of keyboard…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81E5B3-1FE8-B307-43EE-9948C1B7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A93779-579B-0F1E-C769-87900DF58513}"/>
              </a:ext>
            </a:extLst>
          </p:cNvPr>
          <p:cNvSpPr/>
          <p:nvPr/>
        </p:nvSpPr>
        <p:spPr>
          <a:xfrm>
            <a:off x="0" y="5707340"/>
            <a:ext cx="1241612" cy="1151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D261A-72AD-4053-B2D8-76F190264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7385"/>
          <a:stretch/>
        </p:blipFill>
        <p:spPr>
          <a:xfrm>
            <a:off x="0" y="0"/>
            <a:ext cx="12192000" cy="6113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7D695-17FA-2C52-F1C9-8CA57EF9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0" y="0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4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74812C7-6B53-4B11-842C-0B5CE5128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35905" r="6604" b="13734"/>
          <a:stretch/>
        </p:blipFill>
        <p:spPr bwMode="auto">
          <a:xfrm>
            <a:off x="2236260" y="3367826"/>
            <a:ext cx="8238927" cy="34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4E317-B8CB-49B2-BB05-E9D65CEEE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t="10641" r="13355" b="2698"/>
          <a:stretch/>
        </p:blipFill>
        <p:spPr>
          <a:xfrm>
            <a:off x="3078051" y="0"/>
            <a:ext cx="667442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2C192-6B18-4073-B05B-D5C72F268222}"/>
              </a:ext>
            </a:extLst>
          </p:cNvPr>
          <p:cNvSpPr txBox="1"/>
          <p:nvPr/>
        </p:nvSpPr>
        <p:spPr>
          <a:xfrm>
            <a:off x="153047" y="585988"/>
            <a:ext cx="1901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Comparing the </a:t>
            </a:r>
          </a:p>
          <a:p>
            <a:pPr algn="ctr"/>
            <a:r>
              <a:rPr lang="en-US" dirty="0"/>
              <a:t>development system </a:t>
            </a:r>
          </a:p>
          <a:p>
            <a:pPr algn="ctr"/>
            <a:r>
              <a:rPr lang="en-US" dirty="0"/>
              <a:t>and </a:t>
            </a:r>
          </a:p>
          <a:p>
            <a:pPr algn="ctr"/>
            <a:r>
              <a:rPr lang="en-US" dirty="0"/>
              <a:t>production HP-92</a:t>
            </a:r>
          </a:p>
          <a:p>
            <a:pPr algn="ctr"/>
            <a:r>
              <a:rPr lang="en-US" dirty="0"/>
              <a:t>keyboards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4035F5-CFED-A4E8-2962-180B02B5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2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5DEA6-3D6D-4853-AA26-2D0317D9A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EE225-C70C-48D2-9653-39AA99B7CBFC}"/>
              </a:ext>
            </a:extLst>
          </p:cNvPr>
          <p:cNvSpPr txBox="1"/>
          <p:nvPr/>
        </p:nvSpPr>
        <p:spPr>
          <a:xfrm>
            <a:off x="153047" y="585988"/>
            <a:ext cx="1901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Looking at the bottom of the unit…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0F4E2-9652-B2AC-15CB-632E68C4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0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ADADA-AA41-42F0-ABB6-D1A9D3610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13839"/>
          <a:stretch/>
        </p:blipFill>
        <p:spPr>
          <a:xfrm>
            <a:off x="4162022" y="580349"/>
            <a:ext cx="8029978" cy="54912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574E729-4523-444B-8085-5FA2AF985F37}"/>
              </a:ext>
            </a:extLst>
          </p:cNvPr>
          <p:cNvSpPr/>
          <p:nvPr/>
        </p:nvSpPr>
        <p:spPr>
          <a:xfrm>
            <a:off x="4686070" y="4641374"/>
            <a:ext cx="1532585" cy="10753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62193B-280F-4873-AFF4-3AE93C7D535A}"/>
              </a:ext>
            </a:extLst>
          </p:cNvPr>
          <p:cNvSpPr/>
          <p:nvPr/>
        </p:nvSpPr>
        <p:spPr>
          <a:xfrm>
            <a:off x="8394695" y="682900"/>
            <a:ext cx="1360867" cy="929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27CF6-039C-4BE7-A827-B6BDAB42212A}"/>
              </a:ext>
            </a:extLst>
          </p:cNvPr>
          <p:cNvSpPr txBox="1"/>
          <p:nvPr/>
        </p:nvSpPr>
        <p:spPr>
          <a:xfrm>
            <a:off x="163132" y="2505670"/>
            <a:ext cx="3938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We’ll see that the connector is for both power and data. I have no pinout documentation…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0948D6-623D-3B32-8A35-1E276D1E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58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A0969-D7D1-DD84-F7A6-2DB968392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248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45E6E-9A7C-E32B-9B97-1846B0E211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1" t="1823" r="17383"/>
          <a:stretch/>
        </p:blipFill>
        <p:spPr>
          <a:xfrm>
            <a:off x="5907932" y="0"/>
            <a:ext cx="6284068" cy="5665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63A66F-A0F4-B367-F7B9-4F800D829543}"/>
              </a:ext>
            </a:extLst>
          </p:cNvPr>
          <p:cNvSpPr txBox="1"/>
          <p:nvPr/>
        </p:nvSpPr>
        <p:spPr>
          <a:xfrm>
            <a:off x="2081556" y="5665970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HP-91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4F6AEA-028E-B16F-BAC2-D0E18959B3AA}"/>
              </a:ext>
            </a:extLst>
          </p:cNvPr>
          <p:cNvSpPr txBox="1"/>
          <p:nvPr/>
        </p:nvSpPr>
        <p:spPr>
          <a:xfrm>
            <a:off x="8304180" y="5665970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HP-92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DB325-A849-3F2F-7B24-A615F39A3817}"/>
              </a:ext>
            </a:extLst>
          </p:cNvPr>
          <p:cNvSpPr txBox="1"/>
          <p:nvPr/>
        </p:nvSpPr>
        <p:spPr>
          <a:xfrm>
            <a:off x="2321902" y="6334780"/>
            <a:ext cx="730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An inside look at the HP-91, HP-92 for reference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EA2F08-5051-D99A-5C11-FDD27D11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25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F1E104-3D7E-5F3B-1AE1-C75438F49171}"/>
              </a:ext>
            </a:extLst>
          </p:cNvPr>
          <p:cNvSpPr txBox="1"/>
          <p:nvPr/>
        </p:nvSpPr>
        <p:spPr>
          <a:xfrm>
            <a:off x="8462643" y="2258491"/>
            <a:ext cx="2232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Looking inside</a:t>
            </a:r>
          </a:p>
          <a:p>
            <a:r>
              <a:rPr lang="en-US" sz="2800" b="1" dirty="0"/>
              <a:t>The Bobcat development system…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82887-6783-559F-1428-C8A379F050E2}"/>
              </a:ext>
            </a:extLst>
          </p:cNvPr>
          <p:cNvSpPr txBox="1"/>
          <p:nvPr/>
        </p:nvSpPr>
        <p:spPr>
          <a:xfrm>
            <a:off x="7982957" y="638624"/>
            <a:ext cx="246040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package of 6 inverters</a:t>
            </a:r>
          </a:p>
          <a:p>
            <a:r>
              <a:rPr lang="en-US" sz="1100" dirty="0"/>
              <a:t>(4050)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54E93-3C7F-316C-CADE-D125CD0345E9}"/>
              </a:ext>
            </a:extLst>
          </p:cNvPr>
          <p:cNvSpPr txBox="1"/>
          <p:nvPr/>
        </p:nvSpPr>
        <p:spPr>
          <a:xfrm>
            <a:off x="7982957" y="1310058"/>
            <a:ext cx="23421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 CD4049UB INVERTER 6CH 1-INP </a:t>
            </a:r>
            <a:r>
              <a:rPr lang="en-US" sz="1100" dirty="0"/>
              <a:t>(1820-1145)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359545-BCC9-B0FF-9740-C71031E8FD8D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789738" y="907929"/>
            <a:ext cx="1193219" cy="4684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DA46D0-A305-5FFE-BAEF-7970DED923B7}"/>
              </a:ext>
            </a:extLst>
          </p:cNvPr>
          <p:cNvCxnSpPr>
            <a:cxnSpLocks/>
          </p:cNvCxnSpPr>
          <p:nvPr/>
        </p:nvCxnSpPr>
        <p:spPr>
          <a:xfrm flipH="1">
            <a:off x="7381876" y="1645498"/>
            <a:ext cx="658812" cy="206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A9EB7E-A990-FBB8-F52A-BC5F69B2F3A0}"/>
              </a:ext>
            </a:extLst>
          </p:cNvPr>
          <p:cNvSpPr txBox="1"/>
          <p:nvPr/>
        </p:nvSpPr>
        <p:spPr>
          <a:xfrm>
            <a:off x="7250079" y="6247280"/>
            <a:ext cx="428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Thank you to Tony Nixon for identifying all but one of the ICs!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HP part number reference list: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F54566-2415-74E1-555A-4C2106F642FF}"/>
              </a:ext>
            </a:extLst>
          </p:cNvPr>
          <p:cNvSpPr txBox="1"/>
          <p:nvPr/>
        </p:nvSpPr>
        <p:spPr>
          <a:xfrm>
            <a:off x="7609983" y="6588779"/>
            <a:ext cx="41513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http://hparchive.com/Bench_Briefs/HP-Bench-Briefs-1987-10-12.pdf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339B3-46E9-985E-A1FA-4F2486DD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517" y="6315433"/>
            <a:ext cx="421788" cy="365125"/>
          </a:xfrm>
        </p:spPr>
        <p:txBody>
          <a:bodyPr/>
          <a:lstStyle/>
          <a:p>
            <a:fld id="{EFEBA2F1-E6BA-4FE4-99DF-179EB3A9F9BB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C6EC2C-100A-4B2A-4B8E-E83AB4FF5522}"/>
              </a:ext>
            </a:extLst>
          </p:cNvPr>
          <p:cNvSpPr/>
          <p:nvPr/>
        </p:nvSpPr>
        <p:spPr>
          <a:xfrm>
            <a:off x="0" y="5702858"/>
            <a:ext cx="1241612" cy="1151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D246C-C26A-93D1-2009-E951F80D4A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r="231"/>
          <a:stretch/>
        </p:blipFill>
        <p:spPr>
          <a:xfrm>
            <a:off x="0" y="19358"/>
            <a:ext cx="12192000" cy="6133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A1B5A-9F1A-7297-CE64-082277E73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1271136" y="132494"/>
            <a:ext cx="730890" cy="890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951CF-20C7-86AC-7888-25C31BF84F57}"/>
              </a:ext>
            </a:extLst>
          </p:cNvPr>
          <p:cNvSpPr txBox="1"/>
          <p:nvPr/>
        </p:nvSpPr>
        <p:spPr>
          <a:xfrm>
            <a:off x="1514600" y="6237754"/>
            <a:ext cx="52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9A89D-2790-34DF-C997-5E08EE6B811B}"/>
              </a:ext>
            </a:extLst>
          </p:cNvPr>
          <p:cNvSpPr txBox="1"/>
          <p:nvPr/>
        </p:nvSpPr>
        <p:spPr>
          <a:xfrm>
            <a:off x="3223029" y="6199289"/>
            <a:ext cx="8851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</a:t>
            </a:r>
          </a:p>
          <a:p>
            <a:r>
              <a:rPr lang="en-US" sz="1100" dirty="0"/>
              <a:t>(1820-1596)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B001A-43C8-2467-B576-BCAC7B530A77}"/>
              </a:ext>
            </a:extLst>
          </p:cNvPr>
          <p:cNvSpPr txBox="1"/>
          <p:nvPr/>
        </p:nvSpPr>
        <p:spPr>
          <a:xfrm>
            <a:off x="5123281" y="6199289"/>
            <a:ext cx="179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RAM chips</a:t>
            </a:r>
          </a:p>
          <a:p>
            <a:r>
              <a:rPr lang="en-US" sz="1100" dirty="0"/>
              <a:t>for the 64 memory registers (1820-1564)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C9950-D7BB-C0C2-A9AD-E88CAD1D9064}"/>
              </a:ext>
            </a:extLst>
          </p:cNvPr>
          <p:cNvSpPr txBox="1"/>
          <p:nvPr/>
        </p:nvSpPr>
        <p:spPr>
          <a:xfrm>
            <a:off x="4057102" y="6199289"/>
            <a:ext cx="103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ROM0</a:t>
            </a:r>
          </a:p>
          <a:p>
            <a:r>
              <a:rPr lang="en-US" sz="1100" dirty="0"/>
              <a:t>for the display</a:t>
            </a:r>
          </a:p>
          <a:p>
            <a:r>
              <a:rPr lang="en-US" sz="1100" dirty="0"/>
              <a:t>(1818-0153)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AA5ED4-CBEC-47EB-999E-4B453CA4B8F9}"/>
              </a:ext>
            </a:extLst>
          </p:cNvPr>
          <p:cNvCxnSpPr>
            <a:cxnSpLocks/>
          </p:cNvCxnSpPr>
          <p:nvPr/>
        </p:nvCxnSpPr>
        <p:spPr>
          <a:xfrm flipV="1">
            <a:off x="4576986" y="5545772"/>
            <a:ext cx="0" cy="700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B3753C-36E1-53BF-CA11-56A799DB1226}"/>
              </a:ext>
            </a:extLst>
          </p:cNvPr>
          <p:cNvCxnSpPr>
            <a:cxnSpLocks/>
          </p:cNvCxnSpPr>
          <p:nvPr/>
        </p:nvCxnSpPr>
        <p:spPr>
          <a:xfrm flipV="1">
            <a:off x="3394298" y="5580529"/>
            <a:ext cx="0" cy="700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CAB82DC-8B8A-7F4A-776E-A21C70A4E62D}"/>
              </a:ext>
            </a:extLst>
          </p:cNvPr>
          <p:cNvCxnSpPr>
            <a:cxnSpLocks/>
          </p:cNvCxnSpPr>
          <p:nvPr/>
        </p:nvCxnSpPr>
        <p:spPr>
          <a:xfrm flipV="1">
            <a:off x="1760720" y="5819775"/>
            <a:ext cx="15789" cy="4954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eft Brace 26">
            <a:extLst>
              <a:ext uri="{FF2B5EF4-FFF2-40B4-BE49-F238E27FC236}">
                <a16:creationId xmlns:a16="http://schemas.microsoft.com/office/drawing/2014/main" id="{3BFC4B08-4F19-9E60-8EE4-3DC16B7B2B01}"/>
              </a:ext>
            </a:extLst>
          </p:cNvPr>
          <p:cNvSpPr/>
          <p:nvPr/>
        </p:nvSpPr>
        <p:spPr>
          <a:xfrm rot="16200000">
            <a:off x="5744627" y="5439587"/>
            <a:ext cx="168275" cy="152506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9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8AF851-95AD-0B48-937B-977D9E244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85" t="15001" r="16949" b="5323"/>
          <a:stretch/>
        </p:blipFill>
        <p:spPr>
          <a:xfrm>
            <a:off x="1330779" y="17009"/>
            <a:ext cx="5265964" cy="6870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C25B1-6995-509B-497E-2D3B3195A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0" t="19070" r="17131" b="5323"/>
          <a:stretch/>
        </p:blipFill>
        <p:spPr>
          <a:xfrm>
            <a:off x="6613071" y="-16784"/>
            <a:ext cx="5595257" cy="68733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8B399D-6417-E027-33CA-CA7D832AFDF6}"/>
              </a:ext>
            </a:extLst>
          </p:cNvPr>
          <p:cNvSpPr/>
          <p:nvPr/>
        </p:nvSpPr>
        <p:spPr>
          <a:xfrm>
            <a:off x="6621235" y="377570"/>
            <a:ext cx="1714499" cy="10776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2FBD75-FA01-91D0-00CE-DB6F7803F793}"/>
              </a:ext>
            </a:extLst>
          </p:cNvPr>
          <p:cNvSpPr/>
          <p:nvPr/>
        </p:nvSpPr>
        <p:spPr>
          <a:xfrm>
            <a:off x="10091057" y="2024743"/>
            <a:ext cx="1714499" cy="11384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EFFC-3213-D662-6FD8-EE9847841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2683783"/>
            <a:ext cx="1894114" cy="1284061"/>
          </a:xfrm>
        </p:spPr>
        <p:txBody>
          <a:bodyPr>
            <a:noAutofit/>
          </a:bodyPr>
          <a:lstStyle/>
          <a:p>
            <a:r>
              <a:rPr lang="en-US" sz="3200" b="1" dirty="0"/>
              <a:t>HP Part </a:t>
            </a:r>
            <a:r>
              <a:rPr lang="en-US" sz="2800" b="1" dirty="0"/>
              <a:t>Cross</a:t>
            </a:r>
            <a:r>
              <a:rPr lang="en-US" sz="3600" b="1" dirty="0"/>
              <a:t> </a:t>
            </a:r>
            <a:r>
              <a:rPr lang="en-US" sz="2800" b="1" dirty="0"/>
              <a:t>Reference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25195-3266-5611-6B53-3D672DB8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0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145E6E-9A7C-E32B-9B97-1846B0E21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1" t="1823" r="17383"/>
          <a:stretch/>
        </p:blipFill>
        <p:spPr>
          <a:xfrm>
            <a:off x="6348919" y="155642"/>
            <a:ext cx="5843081" cy="5268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63A66F-A0F4-B367-F7B9-4F800D829543}"/>
              </a:ext>
            </a:extLst>
          </p:cNvPr>
          <p:cNvSpPr txBox="1"/>
          <p:nvPr/>
        </p:nvSpPr>
        <p:spPr>
          <a:xfrm>
            <a:off x="1752230" y="5658163"/>
            <a:ext cx="2752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Bobcat Dev Sys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4F6AEA-028E-B16F-BAC2-D0E18959B3AA}"/>
              </a:ext>
            </a:extLst>
          </p:cNvPr>
          <p:cNvSpPr txBox="1"/>
          <p:nvPr/>
        </p:nvSpPr>
        <p:spPr>
          <a:xfrm>
            <a:off x="8304180" y="5665970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HP-92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DB325-A849-3F2F-7B24-A615F39A3817}"/>
              </a:ext>
            </a:extLst>
          </p:cNvPr>
          <p:cNvSpPr txBox="1"/>
          <p:nvPr/>
        </p:nvSpPr>
        <p:spPr>
          <a:xfrm>
            <a:off x="4798978" y="6322979"/>
            <a:ext cx="253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For Comparison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10F247-3380-4F38-A220-49934B626F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r="28392"/>
          <a:stretch/>
        </p:blipFill>
        <p:spPr>
          <a:xfrm>
            <a:off x="-26813" y="-84637"/>
            <a:ext cx="6310123" cy="52683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F2FAB2-CC48-8B1D-2A03-2555AE6B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0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4F446-42D6-8B9D-7577-35F0DFF2C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r="28392"/>
          <a:stretch/>
        </p:blipFill>
        <p:spPr>
          <a:xfrm>
            <a:off x="0" y="77492"/>
            <a:ext cx="5420379" cy="4525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6CBA8A-CE71-90CD-D52F-E9166451D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3" t="10849" r="20488" b="16157"/>
          <a:stretch/>
        </p:blipFill>
        <p:spPr>
          <a:xfrm>
            <a:off x="4962042" y="2903255"/>
            <a:ext cx="7229958" cy="3954745"/>
          </a:xfrm>
          <a:prstGeom prst="trapezoid">
            <a:avLst>
              <a:gd name="adj" fmla="val 1710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567E1-DCE5-37F6-AD74-5B514FCC040C}"/>
              </a:ext>
            </a:extLst>
          </p:cNvPr>
          <p:cNvSpPr txBox="1"/>
          <p:nvPr/>
        </p:nvSpPr>
        <p:spPr>
          <a:xfrm>
            <a:off x="667803" y="4771025"/>
            <a:ext cx="2752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Bobcat Dev Sys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DBF83-C843-CB12-E610-3FE6965C9BE0}"/>
              </a:ext>
            </a:extLst>
          </p:cNvPr>
          <p:cNvSpPr txBox="1"/>
          <p:nvPr/>
        </p:nvSpPr>
        <p:spPr>
          <a:xfrm>
            <a:off x="7555149" y="0"/>
            <a:ext cx="253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For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75CF9-42CB-6129-AC8E-4948CCC71D90}"/>
              </a:ext>
            </a:extLst>
          </p:cNvPr>
          <p:cNvSpPr txBox="1"/>
          <p:nvPr/>
        </p:nvSpPr>
        <p:spPr>
          <a:xfrm>
            <a:off x="8434031" y="2318480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HP-97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083A5-676B-9EFC-2A20-B49F2026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36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EDB36-6970-29CC-4CE3-46000E4C1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366762"/>
            <a:ext cx="12192000" cy="5491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AD6FB-CCA5-C42B-F799-2B56EEB62F31}"/>
              </a:ext>
            </a:extLst>
          </p:cNvPr>
          <p:cNvSpPr txBox="1"/>
          <p:nvPr/>
        </p:nvSpPr>
        <p:spPr>
          <a:xfrm>
            <a:off x="406037" y="133350"/>
            <a:ext cx="715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 Close-up of the cable connection…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F28BF-AAC4-9F7B-8584-03DA1A18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AB28E-994B-9D70-317D-DCF9E6D89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8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83A991C-F1E0-BA17-3610-7A37E4A56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"/>
          <a:stretch/>
        </p:blipFill>
        <p:spPr bwMode="auto">
          <a:xfrm rot="21412166">
            <a:off x="3450451" y="144588"/>
            <a:ext cx="8633231" cy="664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1F0179-67F6-4DD5-8DE5-27D3DF01F145}"/>
              </a:ext>
            </a:extLst>
          </p:cNvPr>
          <p:cNvSpPr txBox="1"/>
          <p:nvPr/>
        </p:nvSpPr>
        <p:spPr>
          <a:xfrm>
            <a:off x="407019" y="409585"/>
            <a:ext cx="4945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HP-91s were used to build     HP-92 development systems…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F5C44-8C93-16AB-AB9A-08DE37B6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23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E3215-8243-4880-8958-FF60EA2D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t="23608" r="59150" b="47428"/>
          <a:stretch/>
        </p:blipFill>
        <p:spPr>
          <a:xfrm rot="16200000">
            <a:off x="4858813" y="-698934"/>
            <a:ext cx="6027317" cy="8069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AB305-4B63-4F19-A91E-C6AE51A7A4E3}"/>
              </a:ext>
            </a:extLst>
          </p:cNvPr>
          <p:cNvSpPr txBox="1"/>
          <p:nvPr/>
        </p:nvSpPr>
        <p:spPr>
          <a:xfrm>
            <a:off x="124496" y="2711003"/>
            <a:ext cx="360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unit is also likely non-working given the writing on the socketed PIK IC… 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8861A8-BF40-3317-C9B9-654E1ABB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772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D246C-C26A-93D1-2009-E951F80D4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r="4594"/>
          <a:stretch/>
        </p:blipFill>
        <p:spPr>
          <a:xfrm>
            <a:off x="6126480" y="3112460"/>
            <a:ext cx="6065520" cy="3745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1E104-3D7E-5F3B-1AE1-C75438F49171}"/>
              </a:ext>
            </a:extLst>
          </p:cNvPr>
          <p:cNvSpPr txBox="1"/>
          <p:nvPr/>
        </p:nvSpPr>
        <p:spPr>
          <a:xfrm>
            <a:off x="2034338" y="5535228"/>
            <a:ext cx="256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0F334-100B-3009-8955-5C2CD86CE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t="4362" r="30399" b="735"/>
          <a:stretch/>
        </p:blipFill>
        <p:spPr>
          <a:xfrm>
            <a:off x="0" y="34834"/>
            <a:ext cx="6154191" cy="488550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02B5EAA-DB6B-4929-C6C5-3FC17FA61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389" y="241366"/>
            <a:ext cx="3200973" cy="239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69DD9-08C3-CC35-91F1-70567551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6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17D4C-F9CA-A434-11AD-C9B8D92F3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3452588" y="543004"/>
            <a:ext cx="4738912" cy="57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7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9BDD6-BA83-41B7-9D2D-3A7AEA4DE5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4362" r="13283" b="735"/>
          <a:stretch/>
        </p:blipFill>
        <p:spPr>
          <a:xfrm>
            <a:off x="-57960" y="8708"/>
            <a:ext cx="125053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992B14-BFB9-49B6-837C-66FD3625DA34}"/>
              </a:ext>
            </a:extLst>
          </p:cNvPr>
          <p:cNvSpPr txBox="1"/>
          <p:nvPr/>
        </p:nvSpPr>
        <p:spPr>
          <a:xfrm>
            <a:off x="9882319" y="479263"/>
            <a:ext cx="21976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An HP-92</a:t>
            </a:r>
          </a:p>
          <a:p>
            <a:r>
              <a:rPr lang="en-US" sz="2800" b="1" dirty="0"/>
              <a:t>Development</a:t>
            </a:r>
          </a:p>
          <a:p>
            <a:r>
              <a:rPr lang="en-US" sz="2800" b="1" dirty="0"/>
              <a:t>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5C143-F708-0C58-B57D-33884ED2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0FC6-5CC9-CD73-2FA1-310C4FAEF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2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5791B-1F3C-45A5-8C5D-3CF656664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9076"/>
          <a:stretch/>
        </p:blipFill>
        <p:spPr>
          <a:xfrm>
            <a:off x="0" y="12891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DAD6FE2-3866-49B0-B57C-CDBF2EBC5748}"/>
              </a:ext>
            </a:extLst>
          </p:cNvPr>
          <p:cNvSpPr/>
          <p:nvPr/>
        </p:nvSpPr>
        <p:spPr>
          <a:xfrm>
            <a:off x="2691685" y="1030322"/>
            <a:ext cx="1532585" cy="107537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B98ED-B765-4A1C-88B3-4D44F784A912}"/>
              </a:ext>
            </a:extLst>
          </p:cNvPr>
          <p:cNvSpPr txBox="1"/>
          <p:nvPr/>
        </p:nvSpPr>
        <p:spPr>
          <a:xfrm>
            <a:off x="9878097" y="321972"/>
            <a:ext cx="2247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Zooming in</a:t>
            </a:r>
          </a:p>
          <a:p>
            <a:r>
              <a:rPr lang="en-US" sz="2800" b="1" dirty="0"/>
              <a:t>on the label…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57054-C373-E9E9-694C-EFA44F12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163C8-1610-FCA1-03BF-4F98785B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0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0CF3E-5BC8-4BC2-A4BE-173AD8366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11947" r="32289" b="12768"/>
          <a:stretch/>
        </p:blipFill>
        <p:spPr>
          <a:xfrm>
            <a:off x="5917841" y="1126901"/>
            <a:ext cx="5982237" cy="4134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622BE0-DC46-45B1-87F5-BDD859FB8CAD}"/>
              </a:ext>
            </a:extLst>
          </p:cNvPr>
          <p:cNvSpPr txBox="1"/>
          <p:nvPr/>
        </p:nvSpPr>
        <p:spPr>
          <a:xfrm>
            <a:off x="491544" y="1777286"/>
            <a:ext cx="4801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0040B0"/>
                </a:solidFill>
                <a:effectLst/>
                <a:latin typeface="MoHPC Sans"/>
              </a:rPr>
              <a:t>Code Names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Many HP calculators had internal code names during their development. The following code names are known: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HP-91—Felix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oHPC Sans"/>
              </a:rPr>
              <a:t>HP-92—Bobcat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HP-97—Kittyhawk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HP-97S—Ricochet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Xpander—Endeavor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33C45-55DA-27CE-893A-684EA93D2265}"/>
              </a:ext>
            </a:extLst>
          </p:cNvPr>
          <p:cNvSpPr txBox="1"/>
          <p:nvPr/>
        </p:nvSpPr>
        <p:spPr>
          <a:xfrm>
            <a:off x="2488367" y="5786203"/>
            <a:ext cx="1916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 Museum of HP Calculators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C776D-882D-6FAA-3797-84FE9454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7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5791B-1F3C-45A5-8C5D-3CF656664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9076"/>
          <a:stretch/>
        </p:blipFill>
        <p:spPr>
          <a:xfrm>
            <a:off x="1" y="-12890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DAD6FE2-3866-49B0-B57C-CDBF2EBC5748}"/>
              </a:ext>
            </a:extLst>
          </p:cNvPr>
          <p:cNvSpPr/>
          <p:nvPr/>
        </p:nvSpPr>
        <p:spPr>
          <a:xfrm>
            <a:off x="2485623" y="12891"/>
            <a:ext cx="1532585" cy="107537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E2F5E-34EF-47A8-BF8E-7795557DF1FF}"/>
              </a:ext>
            </a:extLst>
          </p:cNvPr>
          <p:cNvSpPr txBox="1"/>
          <p:nvPr/>
        </p:nvSpPr>
        <p:spPr>
          <a:xfrm>
            <a:off x="8777265" y="188010"/>
            <a:ext cx="32827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Remember the</a:t>
            </a:r>
          </a:p>
          <a:p>
            <a:r>
              <a:rPr lang="en-US" sz="2800" b="1" dirty="0"/>
              <a:t>development system</a:t>
            </a:r>
          </a:p>
          <a:p>
            <a:r>
              <a:rPr lang="en-US" sz="2800" b="1" dirty="0"/>
              <a:t> switch?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D735B-1C2E-0D65-302F-CB36F505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AF4B-3942-555C-83CA-ABDC11AC56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5791B-1F3C-45A5-8C5D-3CF656664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r="60094" b="42629"/>
          <a:stretch/>
        </p:blipFill>
        <p:spPr>
          <a:xfrm>
            <a:off x="8673920" y="-49245"/>
            <a:ext cx="3052293" cy="69072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1FDB6-A651-45E9-8CAB-7312795EEFE5}"/>
              </a:ext>
            </a:extLst>
          </p:cNvPr>
          <p:cNvSpPr txBox="1"/>
          <p:nvPr/>
        </p:nvSpPr>
        <p:spPr>
          <a:xfrm>
            <a:off x="333443" y="1503499"/>
            <a:ext cx="71660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“Like the </a:t>
            </a:r>
            <a:r>
              <a:rPr lang="en-US" b="0" i="0" u="none" strike="noStrike" dirty="0">
                <a:solidFill>
                  <a:srgbClr val="026CB1"/>
                </a:solidFill>
                <a:effectLst/>
                <a:latin typeface="MoHPC Sans"/>
                <a:hlinkClick r:id="rId4"/>
              </a:rPr>
              <a:t>HP-80</a:t>
            </a:r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, the HP-92 included bond price and yield, but it added call price, coupon amount, and issue, settlement and maturity dates. Also new were Internal Rate of Return calculations, and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oHPC Sans"/>
              </a:rPr>
              <a:t>switches to select 365- or 360-day year calculations </a:t>
            </a:r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and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oHPC Sans"/>
              </a:rPr>
              <a:t>begin/end of period payments</a:t>
            </a:r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.”</a:t>
            </a:r>
          </a:p>
          <a:p>
            <a:endParaRPr lang="en-US" dirty="0">
              <a:solidFill>
                <a:srgbClr val="000000"/>
              </a:solidFill>
              <a:latin typeface="MoHPC Sans"/>
            </a:endParaRPr>
          </a:p>
          <a:p>
            <a:pPr algn="r"/>
            <a:r>
              <a:rPr lang="en-US" b="1" i="1" dirty="0"/>
              <a:t>https://www.hpmuseum.org/hp92.htm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CEE16-DCFA-4DE4-BF5D-EF68E334A040}"/>
              </a:ext>
            </a:extLst>
          </p:cNvPr>
          <p:cNvSpPr txBox="1"/>
          <p:nvPr/>
        </p:nvSpPr>
        <p:spPr>
          <a:xfrm>
            <a:off x="465787" y="3959137"/>
            <a:ext cx="71660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The HP-91 had 3 slide switches, the HP-92 has 4 slide switches with 2 new slide switch functions. </a:t>
            </a:r>
            <a:r>
              <a:rPr lang="en-US" dirty="0">
                <a:solidFill>
                  <a:srgbClr val="000000"/>
                </a:solidFill>
                <a:latin typeface="MoHPC Sans"/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he </a:t>
            </a:r>
            <a:r>
              <a:rPr lang="en-US" dirty="0">
                <a:solidFill>
                  <a:srgbClr val="000000"/>
                </a:solidFill>
                <a:latin typeface="MoHPC Sans"/>
              </a:rPr>
              <a:t>Bobcat </a:t>
            </a:r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development systems used a toggle switch for one of these switches (360/365).</a:t>
            </a:r>
          </a:p>
          <a:p>
            <a:endParaRPr lang="en-US" dirty="0">
              <a:solidFill>
                <a:srgbClr val="000000"/>
              </a:solidFill>
              <a:latin typeface="MoHPC Sans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HPC Sans"/>
              </a:rPr>
              <a:t>For the Begin/End switch…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6353F-243B-B081-1133-57733B5D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9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6B7C74-E7C7-CD2F-0F59-4E7C4050B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15"/>
            <a:ext cx="6096000" cy="47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B0FCE0-B90E-2438-0492-383D7F5F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03" y="1003315"/>
            <a:ext cx="6159665" cy="47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C7A077-D420-6812-298B-CFCF958BFCB2}"/>
              </a:ext>
            </a:extLst>
          </p:cNvPr>
          <p:cNvSpPr txBox="1"/>
          <p:nvPr/>
        </p:nvSpPr>
        <p:spPr>
          <a:xfrm>
            <a:off x="1685550" y="154379"/>
            <a:ext cx="9053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HP-91 had trig functions and a Deg-Grd-Rad switch. </a:t>
            </a:r>
          </a:p>
          <a:p>
            <a:r>
              <a:rPr lang="en-US" dirty="0"/>
              <a:t>The HP-92 had no trig and repurposed the Deg-Grd-Rad switch to Begin/Note-End/Bond.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69802-6BCD-0142-67D8-A10FAB3DEDE6}"/>
              </a:ext>
            </a:extLst>
          </p:cNvPr>
          <p:cNvSpPr txBox="1"/>
          <p:nvPr/>
        </p:nvSpPr>
        <p:spPr>
          <a:xfrm>
            <a:off x="10358063" y="6512792"/>
            <a:ext cx="171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Pictures: hpmuseum.org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A879A-5537-57AE-1F4D-827E65DD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65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1932C-C29E-4C01-AFB0-D0139FBEF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"/>
          <a:stretch/>
        </p:blipFill>
        <p:spPr>
          <a:xfrm>
            <a:off x="0" y="959477"/>
            <a:ext cx="12192000" cy="5898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DBF35-B1B2-4017-9D31-1C4CFF4A1574}"/>
              </a:ext>
            </a:extLst>
          </p:cNvPr>
          <p:cNvSpPr txBox="1"/>
          <p:nvPr/>
        </p:nvSpPr>
        <p:spPr>
          <a:xfrm>
            <a:off x="4164169" y="54602"/>
            <a:ext cx="523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Bobcat development system keyboard &amp; display…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E51E8-469B-03FA-CF34-A223E397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A7D42-F363-825C-53DA-5D237F67D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73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783</Words>
  <Application>Microsoft Office PowerPoint</Application>
  <PresentationFormat>Widescreen</PresentationFormat>
  <Paragraphs>142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MoHPC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HP Part Cross Reference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McCord</dc:creator>
  <cp:lastModifiedBy>Chuck McCord</cp:lastModifiedBy>
  <cp:revision>18</cp:revision>
  <cp:lastPrinted>2022-10-16T03:40:13Z</cp:lastPrinted>
  <dcterms:created xsi:type="dcterms:W3CDTF">2022-03-22T03:41:49Z</dcterms:created>
  <dcterms:modified xsi:type="dcterms:W3CDTF">2022-10-16T03:40:20Z</dcterms:modified>
</cp:coreProperties>
</file>