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3" r:id="rId2"/>
    <p:sldId id="265" r:id="rId3"/>
    <p:sldId id="280" r:id="rId4"/>
    <p:sldId id="281" r:id="rId5"/>
    <p:sldId id="266" r:id="rId6"/>
    <p:sldId id="284" r:id="rId7"/>
    <p:sldId id="258" r:id="rId8"/>
    <p:sldId id="256" r:id="rId9"/>
    <p:sldId id="257" r:id="rId10"/>
    <p:sldId id="267" r:id="rId11"/>
    <p:sldId id="268" r:id="rId12"/>
    <p:sldId id="259" r:id="rId13"/>
    <p:sldId id="260" r:id="rId14"/>
    <p:sldId id="261" r:id="rId15"/>
    <p:sldId id="287" r:id="rId16"/>
    <p:sldId id="288" r:id="rId17"/>
    <p:sldId id="274" r:id="rId18"/>
    <p:sldId id="269" r:id="rId19"/>
    <p:sldId id="279" r:id="rId20"/>
    <p:sldId id="278" r:id="rId21"/>
    <p:sldId id="277" r:id="rId22"/>
    <p:sldId id="276" r:id="rId23"/>
    <p:sldId id="272" r:id="rId24"/>
    <p:sldId id="295" r:id="rId25"/>
    <p:sldId id="292" r:id="rId26"/>
    <p:sldId id="289" r:id="rId27"/>
    <p:sldId id="290" r:id="rId28"/>
    <p:sldId id="291" r:id="rId29"/>
    <p:sldId id="270" r:id="rId30"/>
    <p:sldId id="263" r:id="rId31"/>
    <p:sldId id="283" r:id="rId32"/>
    <p:sldId id="264" r:id="rId33"/>
    <p:sldId id="293" r:id="rId34"/>
    <p:sldId id="294" r:id="rId35"/>
    <p:sldId id="296" r:id="rId36"/>
    <p:sldId id="286" r:id="rId37"/>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76207" autoAdjust="0"/>
  </p:normalViewPr>
  <p:slideViewPr>
    <p:cSldViewPr snapToGrid="0">
      <p:cViewPr varScale="1">
        <p:scale>
          <a:sx n="119" d="100"/>
          <a:sy n="119" d="100"/>
        </p:scale>
        <p:origin x="1456" y="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18427936-80E2-4CBC-8612-E0B0F77C5958}" type="datetimeFigureOut">
              <a:rPr lang="en-US" smtClean="0"/>
              <a:t>10/15/2022</a:t>
            </a:fld>
            <a:endParaRPr lang="en-US"/>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8A687CC1-FC40-4DA0-A181-D64642BC5768}" type="slidenum">
              <a:rPr lang="en-US" smtClean="0"/>
              <a:t>‹#›</a:t>
            </a:fld>
            <a:endParaRPr lang="en-US"/>
          </a:p>
        </p:txBody>
      </p:sp>
    </p:spTree>
    <p:extLst>
      <p:ext uri="{BB962C8B-B14F-4D97-AF65-F5344CB8AC3E}">
        <p14:creationId xmlns:p14="http://schemas.microsoft.com/office/powerpoint/2010/main" val="264265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1</a:t>
            </a:fld>
            <a:endParaRPr lang="en-US"/>
          </a:p>
        </p:txBody>
      </p:sp>
    </p:spTree>
    <p:extLst>
      <p:ext uri="{BB962C8B-B14F-4D97-AF65-F5344CB8AC3E}">
        <p14:creationId xmlns:p14="http://schemas.microsoft.com/office/powerpoint/2010/main" val="299229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End with this is the best recollection for 3 of the team that worked on the project, we know we are missing at least one person…</a:t>
            </a:r>
          </a:p>
        </p:txBody>
      </p:sp>
      <p:sp>
        <p:nvSpPr>
          <p:cNvPr id="4" name="Slide Number Placeholder 3"/>
          <p:cNvSpPr>
            <a:spLocks noGrp="1"/>
          </p:cNvSpPr>
          <p:nvPr>
            <p:ph type="sldNum" sz="quarter" idx="5"/>
          </p:nvPr>
        </p:nvSpPr>
        <p:spPr/>
        <p:txBody>
          <a:bodyPr/>
          <a:lstStyle/>
          <a:p>
            <a:fld id="{ECDE5F85-5F92-46F9-91A5-24E01A925928}" type="slidenum">
              <a:rPr lang="en-US" smtClean="0"/>
              <a:t>10</a:t>
            </a:fld>
            <a:endParaRPr lang="en-US" dirty="0"/>
          </a:p>
        </p:txBody>
      </p:sp>
    </p:spTree>
    <p:extLst>
      <p:ext uri="{BB962C8B-B14F-4D97-AF65-F5344CB8AC3E}">
        <p14:creationId xmlns:p14="http://schemas.microsoft.com/office/powerpoint/2010/main" val="2332418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11</a:t>
            </a:fld>
            <a:endParaRPr lang="en-US"/>
          </a:p>
        </p:txBody>
      </p:sp>
    </p:spTree>
    <p:extLst>
      <p:ext uri="{BB962C8B-B14F-4D97-AF65-F5344CB8AC3E}">
        <p14:creationId xmlns:p14="http://schemas.microsoft.com/office/powerpoint/2010/main" val="286659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12</a:t>
            </a:fld>
            <a:endParaRPr lang="en-US"/>
          </a:p>
        </p:txBody>
      </p:sp>
    </p:spTree>
    <p:extLst>
      <p:ext uri="{BB962C8B-B14F-4D97-AF65-F5344CB8AC3E}">
        <p14:creationId xmlns:p14="http://schemas.microsoft.com/office/powerpoint/2010/main" val="271236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13</a:t>
            </a:fld>
            <a:endParaRPr lang="en-US"/>
          </a:p>
        </p:txBody>
      </p:sp>
    </p:spTree>
    <p:extLst>
      <p:ext uri="{BB962C8B-B14F-4D97-AF65-F5344CB8AC3E}">
        <p14:creationId xmlns:p14="http://schemas.microsoft.com/office/powerpoint/2010/main" val="1576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14</a:t>
            </a:fld>
            <a:endParaRPr lang="en-US"/>
          </a:p>
        </p:txBody>
      </p:sp>
    </p:spTree>
    <p:extLst>
      <p:ext uri="{BB962C8B-B14F-4D97-AF65-F5344CB8AC3E}">
        <p14:creationId xmlns:p14="http://schemas.microsoft.com/office/powerpoint/2010/main" val="557182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voyager system was more integrated than previous calculators. No chip on board hybrids.</a:t>
            </a:r>
          </a:p>
          <a:p>
            <a:r>
              <a:rPr lang="en-US" sz="2000" dirty="0"/>
              <a:t>But it still had multiple </a:t>
            </a:r>
            <a:r>
              <a:rPr lang="en-US" sz="2000" dirty="0" err="1"/>
              <a:t>Ics</a:t>
            </a:r>
            <a:endParaRPr lang="en-US" sz="2000" dirty="0"/>
          </a:p>
          <a:p>
            <a:r>
              <a:rPr lang="en-US" sz="2000" dirty="0"/>
              <a:t>2 PCBs, electronics are on polyimide.</a:t>
            </a:r>
          </a:p>
          <a:p>
            <a:r>
              <a:rPr lang="en-US" sz="2000" dirty="0"/>
              <a:t>PCB to PCB connections</a:t>
            </a:r>
          </a:p>
          <a:p>
            <a:r>
              <a:rPr lang="en-US" sz="2000" dirty="0"/>
              <a:t>Wires</a:t>
            </a:r>
          </a:p>
          <a:p>
            <a:r>
              <a:rPr lang="en-US" sz="2000" dirty="0"/>
              <a:t>Non surface mount</a:t>
            </a:r>
          </a:p>
          <a:p>
            <a:endParaRPr lang="en-US" sz="2000" dirty="0"/>
          </a:p>
          <a:p>
            <a:r>
              <a:rPr lang="en-US" sz="2000" dirty="0"/>
              <a:t>Thank you to Bob for this photo!</a:t>
            </a:r>
          </a:p>
        </p:txBody>
      </p:sp>
      <p:sp>
        <p:nvSpPr>
          <p:cNvPr id="4" name="Slide Number Placeholder 3"/>
          <p:cNvSpPr>
            <a:spLocks noGrp="1"/>
          </p:cNvSpPr>
          <p:nvPr>
            <p:ph type="sldNum" sz="quarter" idx="5"/>
          </p:nvPr>
        </p:nvSpPr>
        <p:spPr/>
        <p:txBody>
          <a:bodyPr/>
          <a:lstStyle/>
          <a:p>
            <a:fld id="{ECDE5F85-5F92-46F9-91A5-24E01A925928}" type="slidenum">
              <a:rPr lang="en-US" smtClean="0"/>
              <a:t>15</a:t>
            </a:fld>
            <a:endParaRPr lang="en-US" dirty="0"/>
          </a:p>
        </p:txBody>
      </p:sp>
    </p:spTree>
    <p:extLst>
      <p:ext uri="{BB962C8B-B14F-4D97-AF65-F5344CB8AC3E}">
        <p14:creationId xmlns:p14="http://schemas.microsoft.com/office/powerpoint/2010/main" val="289002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voyager system was more integrated than previous calculators. No chip on board hybrids.</a:t>
            </a:r>
          </a:p>
          <a:p>
            <a:r>
              <a:rPr lang="en-US" sz="2000" dirty="0"/>
              <a:t>But it still had multiple </a:t>
            </a:r>
            <a:r>
              <a:rPr lang="en-US" sz="2000" dirty="0" err="1"/>
              <a:t>Ics</a:t>
            </a:r>
            <a:endParaRPr lang="en-US" sz="2000" dirty="0"/>
          </a:p>
          <a:p>
            <a:r>
              <a:rPr lang="en-US" sz="2000" dirty="0"/>
              <a:t>2 PCBs, electronics are on polyimide.</a:t>
            </a:r>
          </a:p>
          <a:p>
            <a:r>
              <a:rPr lang="en-US" sz="2000" dirty="0"/>
              <a:t>PCB to PCB connections</a:t>
            </a:r>
          </a:p>
          <a:p>
            <a:r>
              <a:rPr lang="en-US" sz="2000" dirty="0"/>
              <a:t>Wires</a:t>
            </a:r>
          </a:p>
          <a:p>
            <a:r>
              <a:rPr lang="en-US" sz="2000" dirty="0"/>
              <a:t>Non surface mount</a:t>
            </a:r>
          </a:p>
          <a:p>
            <a:endParaRPr lang="en-US" sz="2000" dirty="0"/>
          </a:p>
          <a:p>
            <a:r>
              <a:rPr lang="en-US" sz="2000" dirty="0"/>
              <a:t>Thank you to Bob for this calculator!</a:t>
            </a:r>
          </a:p>
        </p:txBody>
      </p:sp>
      <p:sp>
        <p:nvSpPr>
          <p:cNvPr id="4" name="Slide Number Placeholder 3"/>
          <p:cNvSpPr>
            <a:spLocks noGrp="1"/>
          </p:cNvSpPr>
          <p:nvPr>
            <p:ph type="sldNum" sz="quarter" idx="5"/>
          </p:nvPr>
        </p:nvSpPr>
        <p:spPr/>
        <p:txBody>
          <a:bodyPr/>
          <a:lstStyle/>
          <a:p>
            <a:fld id="{ECDE5F85-5F92-46F9-91A5-24E01A925928}" type="slidenum">
              <a:rPr lang="en-US" smtClean="0"/>
              <a:t>16</a:t>
            </a:fld>
            <a:endParaRPr lang="en-US" dirty="0"/>
          </a:p>
        </p:txBody>
      </p:sp>
    </p:spTree>
    <p:extLst>
      <p:ext uri="{BB962C8B-B14F-4D97-AF65-F5344CB8AC3E}">
        <p14:creationId xmlns:p14="http://schemas.microsoft.com/office/powerpoint/2010/main" val="99672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This is an SST voyager system  - read the list  read the blue items</a:t>
            </a:r>
          </a:p>
        </p:txBody>
      </p:sp>
      <p:sp>
        <p:nvSpPr>
          <p:cNvPr id="4" name="Slide Number Placeholder 3"/>
          <p:cNvSpPr>
            <a:spLocks noGrp="1"/>
          </p:cNvSpPr>
          <p:nvPr>
            <p:ph type="sldNum" sz="quarter" idx="5"/>
          </p:nvPr>
        </p:nvSpPr>
        <p:spPr/>
        <p:txBody>
          <a:bodyPr/>
          <a:lstStyle/>
          <a:p>
            <a:fld id="{ECDE5F85-5F92-46F9-91A5-24E01A925928}" type="slidenum">
              <a:rPr lang="en-US" smtClean="0"/>
              <a:t>17</a:t>
            </a:fld>
            <a:endParaRPr lang="en-US" dirty="0"/>
          </a:p>
        </p:txBody>
      </p:sp>
    </p:spTree>
    <p:extLst>
      <p:ext uri="{BB962C8B-B14F-4D97-AF65-F5344CB8AC3E}">
        <p14:creationId xmlns:p14="http://schemas.microsoft.com/office/powerpoint/2010/main" val="1819348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E5F85-5F92-46F9-91A5-24E01A925928}" type="slidenum">
              <a:rPr lang="en-US" smtClean="0"/>
              <a:t>18</a:t>
            </a:fld>
            <a:endParaRPr lang="en-US" dirty="0"/>
          </a:p>
        </p:txBody>
      </p:sp>
    </p:spTree>
    <p:extLst>
      <p:ext uri="{BB962C8B-B14F-4D97-AF65-F5344CB8AC3E}">
        <p14:creationId xmlns:p14="http://schemas.microsoft.com/office/powerpoint/2010/main" val="619724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This is a marginal prototype- any guesses why it is working?</a:t>
            </a:r>
          </a:p>
        </p:txBody>
      </p:sp>
      <p:sp>
        <p:nvSpPr>
          <p:cNvPr id="4" name="Slide Number Placeholder 3"/>
          <p:cNvSpPr>
            <a:spLocks noGrp="1"/>
          </p:cNvSpPr>
          <p:nvPr>
            <p:ph type="sldNum" sz="quarter" idx="5"/>
          </p:nvPr>
        </p:nvSpPr>
        <p:spPr/>
        <p:txBody>
          <a:bodyPr/>
          <a:lstStyle/>
          <a:p>
            <a:fld id="{ECDE5F85-5F92-46F9-91A5-24E01A925928}" type="slidenum">
              <a:rPr lang="en-US" smtClean="0"/>
              <a:t>19</a:t>
            </a:fld>
            <a:endParaRPr lang="en-US" dirty="0"/>
          </a:p>
        </p:txBody>
      </p:sp>
    </p:spTree>
    <p:extLst>
      <p:ext uri="{BB962C8B-B14F-4D97-AF65-F5344CB8AC3E}">
        <p14:creationId xmlns:p14="http://schemas.microsoft.com/office/powerpoint/2010/main" val="34994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We’ll start with voyager context to highlight challenges</a:t>
            </a:r>
          </a:p>
          <a:p>
            <a:r>
              <a:rPr lang="en-US" sz="1800" dirty="0"/>
              <a:t>Talk about SST goals</a:t>
            </a:r>
          </a:p>
          <a:p>
            <a:r>
              <a:rPr lang="en-US" sz="1800" dirty="0"/>
              <a:t>The organization context </a:t>
            </a:r>
          </a:p>
          <a:p>
            <a:r>
              <a:rPr lang="en-US" sz="1800" dirty="0"/>
              <a:t>Relate it to Return of the Jedi</a:t>
            </a:r>
          </a:p>
          <a:p>
            <a:r>
              <a:rPr lang="en-US" sz="1800" dirty="0"/>
              <a:t>Talk about the IC design team, design, development process, and verification</a:t>
            </a:r>
          </a:p>
          <a:p>
            <a:r>
              <a:rPr lang="en-US" sz="1800" dirty="0"/>
              <a:t>Present some of the project’s surprises</a:t>
            </a:r>
          </a:p>
          <a:p>
            <a:endParaRPr lang="en-US" sz="1800" dirty="0"/>
          </a:p>
          <a:p>
            <a:r>
              <a:rPr lang="en-US" sz="1800" dirty="0"/>
              <a:t>If we have time we’ll talk about HP Semiconductors and the HP Corvallis site then and now</a:t>
            </a:r>
          </a:p>
        </p:txBody>
      </p:sp>
      <p:sp>
        <p:nvSpPr>
          <p:cNvPr id="4" name="Slide Number Placeholder 3"/>
          <p:cNvSpPr>
            <a:spLocks noGrp="1"/>
          </p:cNvSpPr>
          <p:nvPr>
            <p:ph type="sldNum" sz="quarter" idx="5"/>
          </p:nvPr>
        </p:nvSpPr>
        <p:spPr/>
        <p:txBody>
          <a:bodyPr/>
          <a:lstStyle/>
          <a:p>
            <a:fld id="{ECDE5F85-5F92-46F9-91A5-24E01A925928}" type="slidenum">
              <a:rPr lang="en-US" smtClean="0"/>
              <a:t>2</a:t>
            </a:fld>
            <a:endParaRPr lang="en-US" dirty="0"/>
          </a:p>
        </p:txBody>
      </p:sp>
    </p:spTree>
    <p:extLst>
      <p:ext uri="{BB962C8B-B14F-4D97-AF65-F5344CB8AC3E}">
        <p14:creationId xmlns:p14="http://schemas.microsoft.com/office/powerpoint/2010/main" val="2548370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Un-hiding the label- any ideas WHY it is working?</a:t>
            </a:r>
          </a:p>
          <a:p>
            <a:r>
              <a:rPr lang="en-US" sz="3600" dirty="0"/>
              <a:t>Any ideas HOW it is working?</a:t>
            </a:r>
          </a:p>
        </p:txBody>
      </p:sp>
      <p:sp>
        <p:nvSpPr>
          <p:cNvPr id="4" name="Slide Number Placeholder 3"/>
          <p:cNvSpPr>
            <a:spLocks noGrp="1"/>
          </p:cNvSpPr>
          <p:nvPr>
            <p:ph type="sldNum" sz="quarter" idx="5"/>
          </p:nvPr>
        </p:nvSpPr>
        <p:spPr/>
        <p:txBody>
          <a:bodyPr/>
          <a:lstStyle/>
          <a:p>
            <a:fld id="{ECDE5F85-5F92-46F9-91A5-24E01A925928}" type="slidenum">
              <a:rPr lang="en-US" smtClean="0"/>
              <a:t>20</a:t>
            </a:fld>
            <a:endParaRPr lang="en-US" dirty="0"/>
          </a:p>
        </p:txBody>
      </p:sp>
    </p:spTree>
    <p:extLst>
      <p:ext uri="{BB962C8B-B14F-4D97-AF65-F5344CB8AC3E}">
        <p14:creationId xmlns:p14="http://schemas.microsoft.com/office/powerpoint/2010/main" val="373216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Looking at the back of the marginal unit, it’s a 15 so it has a second IC.</a:t>
            </a:r>
          </a:p>
          <a:p>
            <a:r>
              <a:rPr lang="en-US" sz="3600" dirty="0"/>
              <a:t>Let’s zoom in for a closer look at the battery compartment</a:t>
            </a:r>
          </a:p>
        </p:txBody>
      </p:sp>
      <p:sp>
        <p:nvSpPr>
          <p:cNvPr id="4" name="Slide Number Placeholder 3"/>
          <p:cNvSpPr>
            <a:spLocks noGrp="1"/>
          </p:cNvSpPr>
          <p:nvPr>
            <p:ph type="sldNum" sz="quarter" idx="5"/>
          </p:nvPr>
        </p:nvSpPr>
        <p:spPr/>
        <p:txBody>
          <a:bodyPr/>
          <a:lstStyle/>
          <a:p>
            <a:fld id="{ECDE5F85-5F92-46F9-91A5-24E01A925928}" type="slidenum">
              <a:rPr lang="en-US" smtClean="0"/>
              <a:t>21</a:t>
            </a:fld>
            <a:endParaRPr lang="en-US" dirty="0"/>
          </a:p>
        </p:txBody>
      </p:sp>
    </p:spTree>
    <p:extLst>
      <p:ext uri="{BB962C8B-B14F-4D97-AF65-F5344CB8AC3E}">
        <p14:creationId xmlns:p14="http://schemas.microsoft.com/office/powerpoint/2010/main" val="1904220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In the middle, that’s a nylon washer with a diode draped over it </a:t>
            </a:r>
          </a:p>
          <a:p>
            <a:r>
              <a:rPr lang="en-US" sz="3600" dirty="0"/>
              <a:t>1.5+1.5- diode drop gets us to a working low voltage</a:t>
            </a:r>
          </a:p>
        </p:txBody>
      </p:sp>
      <p:sp>
        <p:nvSpPr>
          <p:cNvPr id="4" name="Slide Number Placeholder 3"/>
          <p:cNvSpPr>
            <a:spLocks noGrp="1"/>
          </p:cNvSpPr>
          <p:nvPr>
            <p:ph type="sldNum" sz="quarter" idx="5"/>
          </p:nvPr>
        </p:nvSpPr>
        <p:spPr/>
        <p:txBody>
          <a:bodyPr/>
          <a:lstStyle/>
          <a:p>
            <a:fld id="{ECDE5F85-5F92-46F9-91A5-24E01A925928}" type="slidenum">
              <a:rPr lang="en-US" smtClean="0"/>
              <a:t>22</a:t>
            </a:fld>
            <a:endParaRPr lang="en-US" dirty="0"/>
          </a:p>
        </p:txBody>
      </p:sp>
    </p:spTree>
    <p:extLst>
      <p:ext uri="{BB962C8B-B14F-4D97-AF65-F5344CB8AC3E}">
        <p14:creationId xmlns:p14="http://schemas.microsoft.com/office/powerpoint/2010/main" val="3676018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DE5F85-5F92-46F9-91A5-24E01A925928}" type="slidenum">
              <a:rPr lang="en-US" smtClean="0"/>
              <a:t>23</a:t>
            </a:fld>
            <a:endParaRPr lang="en-US" dirty="0"/>
          </a:p>
        </p:txBody>
      </p:sp>
    </p:spTree>
    <p:extLst>
      <p:ext uri="{BB962C8B-B14F-4D97-AF65-F5344CB8AC3E}">
        <p14:creationId xmlns:p14="http://schemas.microsoft.com/office/powerpoint/2010/main" val="120405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Voyager ancestry photo. B/W photos from Datafile articles. Nice quote!</a:t>
            </a:r>
          </a:p>
        </p:txBody>
      </p:sp>
      <p:sp>
        <p:nvSpPr>
          <p:cNvPr id="4" name="Slide Number Placeholder 3"/>
          <p:cNvSpPr>
            <a:spLocks noGrp="1"/>
          </p:cNvSpPr>
          <p:nvPr>
            <p:ph type="sldNum" sz="quarter" idx="5"/>
          </p:nvPr>
        </p:nvSpPr>
        <p:spPr/>
        <p:txBody>
          <a:bodyPr/>
          <a:lstStyle/>
          <a:p>
            <a:fld id="{ECDE5F85-5F92-46F9-91A5-24E01A925928}" type="slidenum">
              <a:rPr lang="en-US" smtClean="0"/>
              <a:t>24</a:t>
            </a:fld>
            <a:endParaRPr lang="en-US" dirty="0"/>
          </a:p>
        </p:txBody>
      </p:sp>
    </p:spTree>
    <p:extLst>
      <p:ext uri="{BB962C8B-B14F-4D97-AF65-F5344CB8AC3E}">
        <p14:creationId xmlns:p14="http://schemas.microsoft.com/office/powerpoint/2010/main" val="3917477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25</a:t>
            </a:fld>
            <a:endParaRPr lang="en-US"/>
          </a:p>
        </p:txBody>
      </p:sp>
    </p:spTree>
    <p:extLst>
      <p:ext uri="{BB962C8B-B14F-4D97-AF65-F5344CB8AC3E}">
        <p14:creationId xmlns:p14="http://schemas.microsoft.com/office/powerpoint/2010/main" val="297950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26</a:t>
            </a:fld>
            <a:endParaRPr lang="en-US"/>
          </a:p>
        </p:txBody>
      </p:sp>
    </p:spTree>
    <p:extLst>
      <p:ext uri="{BB962C8B-B14F-4D97-AF65-F5344CB8AC3E}">
        <p14:creationId xmlns:p14="http://schemas.microsoft.com/office/powerpoint/2010/main" val="2413607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27</a:t>
            </a:fld>
            <a:endParaRPr lang="en-US"/>
          </a:p>
        </p:txBody>
      </p:sp>
    </p:spTree>
    <p:extLst>
      <p:ext uri="{BB962C8B-B14F-4D97-AF65-F5344CB8AC3E}">
        <p14:creationId xmlns:p14="http://schemas.microsoft.com/office/powerpoint/2010/main" val="115228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28</a:t>
            </a:fld>
            <a:endParaRPr lang="en-US"/>
          </a:p>
        </p:txBody>
      </p:sp>
    </p:spTree>
    <p:extLst>
      <p:ext uri="{BB962C8B-B14F-4D97-AF65-F5344CB8AC3E}">
        <p14:creationId xmlns:p14="http://schemas.microsoft.com/office/powerpoint/2010/main" val="1972102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29</a:t>
            </a:fld>
            <a:endParaRPr lang="en-US"/>
          </a:p>
        </p:txBody>
      </p:sp>
    </p:spTree>
    <p:extLst>
      <p:ext uri="{BB962C8B-B14F-4D97-AF65-F5344CB8AC3E}">
        <p14:creationId xmlns:p14="http://schemas.microsoft.com/office/powerpoint/2010/main" val="2172773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Voyager was a big deal for Corvallis</a:t>
            </a:r>
          </a:p>
          <a:p>
            <a:endParaRPr lang="en-US" sz="2400" dirty="0"/>
          </a:p>
          <a:p>
            <a:r>
              <a:rPr lang="en-US" sz="2400" dirty="0"/>
              <a:t>In this employee newsletter cover picture with David Packard, the “star of the show” is the HP11c.</a:t>
            </a:r>
          </a:p>
          <a:p>
            <a:r>
              <a:rPr lang="en-US" sz="2400" dirty="0"/>
              <a:t>An internal article notes the TV press and trade magazine coverage.</a:t>
            </a:r>
          </a:p>
        </p:txBody>
      </p:sp>
      <p:sp>
        <p:nvSpPr>
          <p:cNvPr id="4" name="Slide Number Placeholder 3"/>
          <p:cNvSpPr>
            <a:spLocks noGrp="1"/>
          </p:cNvSpPr>
          <p:nvPr>
            <p:ph type="sldNum" sz="quarter" idx="5"/>
          </p:nvPr>
        </p:nvSpPr>
        <p:spPr/>
        <p:txBody>
          <a:bodyPr/>
          <a:lstStyle/>
          <a:p>
            <a:fld id="{ECDE5F85-5F92-46F9-91A5-24E01A925928}" type="slidenum">
              <a:rPr lang="en-US" smtClean="0"/>
              <a:t>3</a:t>
            </a:fld>
            <a:endParaRPr lang="en-US" dirty="0"/>
          </a:p>
        </p:txBody>
      </p:sp>
    </p:spTree>
    <p:extLst>
      <p:ext uri="{BB962C8B-B14F-4D97-AF65-F5344CB8AC3E}">
        <p14:creationId xmlns:p14="http://schemas.microsoft.com/office/powerpoint/2010/main" val="1801592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30</a:t>
            </a:fld>
            <a:endParaRPr lang="en-US"/>
          </a:p>
        </p:txBody>
      </p:sp>
    </p:spTree>
    <p:extLst>
      <p:ext uri="{BB962C8B-B14F-4D97-AF65-F5344CB8AC3E}">
        <p14:creationId xmlns:p14="http://schemas.microsoft.com/office/powerpoint/2010/main" val="2776806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31</a:t>
            </a:fld>
            <a:endParaRPr lang="en-US"/>
          </a:p>
        </p:txBody>
      </p:sp>
    </p:spTree>
    <p:extLst>
      <p:ext uri="{BB962C8B-B14F-4D97-AF65-F5344CB8AC3E}">
        <p14:creationId xmlns:p14="http://schemas.microsoft.com/office/powerpoint/2010/main" val="2100575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32</a:t>
            </a:fld>
            <a:endParaRPr lang="en-US"/>
          </a:p>
        </p:txBody>
      </p:sp>
    </p:spTree>
    <p:extLst>
      <p:ext uri="{BB962C8B-B14F-4D97-AF65-F5344CB8AC3E}">
        <p14:creationId xmlns:p14="http://schemas.microsoft.com/office/powerpoint/2010/main" val="2318552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600" dirty="0"/>
          </a:p>
        </p:txBody>
      </p:sp>
      <p:sp>
        <p:nvSpPr>
          <p:cNvPr id="4" name="Slide Number Placeholder 3"/>
          <p:cNvSpPr>
            <a:spLocks noGrp="1"/>
          </p:cNvSpPr>
          <p:nvPr>
            <p:ph type="sldNum" sz="quarter" idx="5"/>
          </p:nvPr>
        </p:nvSpPr>
        <p:spPr/>
        <p:txBody>
          <a:bodyPr/>
          <a:lstStyle/>
          <a:p>
            <a:fld id="{ECDE5F85-5F92-46F9-91A5-24E01A925928}" type="slidenum">
              <a:rPr lang="en-US" smtClean="0"/>
              <a:t>33</a:t>
            </a:fld>
            <a:endParaRPr lang="en-US" dirty="0"/>
          </a:p>
        </p:txBody>
      </p:sp>
    </p:spTree>
    <p:extLst>
      <p:ext uri="{BB962C8B-B14F-4D97-AF65-F5344CB8AC3E}">
        <p14:creationId xmlns:p14="http://schemas.microsoft.com/office/powerpoint/2010/main" val="3760443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E5F85-5F92-46F9-91A5-24E01A925928}" type="slidenum">
              <a:rPr lang="en-US" smtClean="0"/>
              <a:t>34</a:t>
            </a:fld>
            <a:endParaRPr lang="en-US" dirty="0"/>
          </a:p>
        </p:txBody>
      </p:sp>
    </p:spTree>
    <p:extLst>
      <p:ext uri="{BB962C8B-B14F-4D97-AF65-F5344CB8AC3E}">
        <p14:creationId xmlns:p14="http://schemas.microsoft.com/office/powerpoint/2010/main" val="257938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E5F85-5F92-46F9-91A5-24E01A925928}" type="slidenum">
              <a:rPr lang="en-US" smtClean="0"/>
              <a:t>35</a:t>
            </a:fld>
            <a:endParaRPr lang="en-US" dirty="0"/>
          </a:p>
        </p:txBody>
      </p:sp>
    </p:spTree>
    <p:extLst>
      <p:ext uri="{BB962C8B-B14F-4D97-AF65-F5344CB8AC3E}">
        <p14:creationId xmlns:p14="http://schemas.microsoft.com/office/powerpoint/2010/main" val="2413020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36</a:t>
            </a:fld>
            <a:endParaRPr lang="en-US"/>
          </a:p>
        </p:txBody>
      </p:sp>
    </p:spTree>
    <p:extLst>
      <p:ext uri="{BB962C8B-B14F-4D97-AF65-F5344CB8AC3E}">
        <p14:creationId xmlns:p14="http://schemas.microsoft.com/office/powerpoint/2010/main" val="163200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Inside the cover the message from Ed </a:t>
            </a:r>
            <a:r>
              <a:rPr lang="en-US" sz="3600" dirty="0" err="1"/>
              <a:t>Schideler</a:t>
            </a:r>
            <a:r>
              <a:rPr lang="en-US" sz="3600" dirty="0"/>
              <a:t> highlights the 2 major challenges of Voyager.</a:t>
            </a:r>
          </a:p>
        </p:txBody>
      </p:sp>
      <p:sp>
        <p:nvSpPr>
          <p:cNvPr id="4" name="Slide Number Placeholder 3"/>
          <p:cNvSpPr>
            <a:spLocks noGrp="1"/>
          </p:cNvSpPr>
          <p:nvPr>
            <p:ph type="sldNum" sz="quarter" idx="5"/>
          </p:nvPr>
        </p:nvSpPr>
        <p:spPr/>
        <p:txBody>
          <a:bodyPr/>
          <a:lstStyle/>
          <a:p>
            <a:fld id="{ECDE5F85-5F92-46F9-91A5-24E01A925928}" type="slidenum">
              <a:rPr lang="en-US" smtClean="0"/>
              <a:t>4</a:t>
            </a:fld>
            <a:endParaRPr lang="en-US" dirty="0"/>
          </a:p>
        </p:txBody>
      </p:sp>
    </p:spTree>
    <p:extLst>
      <p:ext uri="{BB962C8B-B14F-4D97-AF65-F5344CB8AC3E}">
        <p14:creationId xmlns:p14="http://schemas.microsoft.com/office/powerpoint/2010/main" val="1901788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687CC1-FC40-4DA0-A181-D64642BC5768}" type="slidenum">
              <a:rPr lang="en-US" smtClean="0"/>
              <a:t>5</a:t>
            </a:fld>
            <a:endParaRPr lang="en-US"/>
          </a:p>
        </p:txBody>
      </p:sp>
    </p:spTree>
    <p:extLst>
      <p:ext uri="{BB962C8B-B14F-4D97-AF65-F5344CB8AC3E}">
        <p14:creationId xmlns:p14="http://schemas.microsoft.com/office/powerpoint/2010/main" val="394758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1976 Corvallis site opened.   Why Corvallis?              OSU, John Young OSU grad, CV a good place for a CMOS fab for calculators</a:t>
            </a:r>
          </a:p>
          <a:p>
            <a:r>
              <a:rPr lang="en-US" sz="2400" dirty="0"/>
              <a:t>CMOS fab not SOS</a:t>
            </a:r>
          </a:p>
          <a:p>
            <a:r>
              <a:rPr lang="en-US" sz="2400" dirty="0"/>
              <a:t>             -low operating current</a:t>
            </a:r>
          </a:p>
          <a:p>
            <a:r>
              <a:rPr lang="en-US" sz="2400" dirty="0"/>
              <a:t>             -ultra low leakage</a:t>
            </a:r>
          </a:p>
          <a:p>
            <a:r>
              <a:rPr lang="en-US" sz="2400" dirty="0"/>
              <a:t>             -low cost (not high performance)</a:t>
            </a:r>
          </a:p>
          <a:p>
            <a:endParaRPr lang="en-US" sz="2400" dirty="0"/>
          </a:p>
          <a:p>
            <a:r>
              <a:rPr lang="en-US" sz="2400" dirty="0"/>
              <a:t>1980 Split into separate operating entities</a:t>
            </a:r>
          </a:p>
          <a:p>
            <a:endParaRPr lang="en-US" dirty="0"/>
          </a:p>
        </p:txBody>
      </p:sp>
      <p:sp>
        <p:nvSpPr>
          <p:cNvPr id="4" name="Slide Number Placeholder 3"/>
          <p:cNvSpPr>
            <a:spLocks noGrp="1"/>
          </p:cNvSpPr>
          <p:nvPr>
            <p:ph type="sldNum" sz="quarter" idx="5"/>
          </p:nvPr>
        </p:nvSpPr>
        <p:spPr/>
        <p:txBody>
          <a:bodyPr/>
          <a:lstStyle/>
          <a:p>
            <a:fld id="{ECDE5F85-5F92-46F9-91A5-24E01A925928}" type="slidenum">
              <a:rPr lang="en-US" smtClean="0"/>
              <a:t>6</a:t>
            </a:fld>
            <a:endParaRPr lang="en-US" dirty="0"/>
          </a:p>
        </p:txBody>
      </p:sp>
    </p:spTree>
    <p:extLst>
      <p:ext uri="{BB962C8B-B14F-4D97-AF65-F5344CB8AC3E}">
        <p14:creationId xmlns:p14="http://schemas.microsoft.com/office/powerpoint/2010/main" val="59769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HP Organization from my perspective – all of my “gum pack” badges</a:t>
            </a:r>
          </a:p>
          <a:p>
            <a:r>
              <a:rPr lang="en-US" sz="2400" dirty="0"/>
              <a:t>I joined Corvallis Division in 1980.  I worked on the HP75 then the HP75 expansion pod.</a:t>
            </a:r>
          </a:p>
          <a:p>
            <a:endParaRPr lang="en-US" sz="2400" dirty="0"/>
          </a:p>
          <a:p>
            <a:r>
              <a:rPr lang="en-US" sz="2400" dirty="0"/>
              <a:t>When I joined NW IC division as the SST IC project manager the project was already underway and behind schedule</a:t>
            </a:r>
          </a:p>
        </p:txBody>
      </p:sp>
      <p:sp>
        <p:nvSpPr>
          <p:cNvPr id="4" name="Slide Number Placeholder 3"/>
          <p:cNvSpPr>
            <a:spLocks noGrp="1"/>
          </p:cNvSpPr>
          <p:nvPr>
            <p:ph type="sldNum" sz="quarter" idx="5"/>
          </p:nvPr>
        </p:nvSpPr>
        <p:spPr/>
        <p:txBody>
          <a:bodyPr/>
          <a:lstStyle/>
          <a:p>
            <a:fld id="{ECDE5F85-5F92-46F9-91A5-24E01A925928}" type="slidenum">
              <a:rPr lang="en-US" smtClean="0"/>
              <a:t>7</a:t>
            </a:fld>
            <a:endParaRPr lang="en-US" dirty="0"/>
          </a:p>
        </p:txBody>
      </p:sp>
    </p:spTree>
    <p:extLst>
      <p:ext uri="{BB962C8B-B14F-4D97-AF65-F5344CB8AC3E}">
        <p14:creationId xmlns:p14="http://schemas.microsoft.com/office/powerpoint/2010/main" val="2277482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So why do I think of Return of the Jedi when I think about SST?</a:t>
            </a:r>
          </a:p>
          <a:p>
            <a:r>
              <a:rPr lang="en-US" sz="2800" dirty="0"/>
              <a:t>Remember at the beginning of the movie Darth Vader lands on the incomplete Death Star 2 and is greeted by the station commander…</a:t>
            </a:r>
          </a:p>
        </p:txBody>
      </p:sp>
      <p:sp>
        <p:nvSpPr>
          <p:cNvPr id="4" name="Slide Number Placeholder 3"/>
          <p:cNvSpPr>
            <a:spLocks noGrp="1"/>
          </p:cNvSpPr>
          <p:nvPr>
            <p:ph type="sldNum" sz="quarter" idx="5"/>
          </p:nvPr>
        </p:nvSpPr>
        <p:spPr/>
        <p:txBody>
          <a:bodyPr/>
          <a:lstStyle/>
          <a:p>
            <a:fld id="{ECDE5F85-5F92-46F9-91A5-24E01A925928}" type="slidenum">
              <a:rPr lang="en-US" smtClean="0"/>
              <a:t>8</a:t>
            </a:fld>
            <a:endParaRPr lang="en-US" dirty="0"/>
          </a:p>
        </p:txBody>
      </p:sp>
    </p:spTree>
    <p:extLst>
      <p:ext uri="{BB962C8B-B14F-4D97-AF65-F5344CB8AC3E}">
        <p14:creationId xmlns:p14="http://schemas.microsoft.com/office/powerpoint/2010/main" val="314094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Read the dialog!</a:t>
            </a:r>
          </a:p>
          <a:p>
            <a:endParaRPr lang="en-US" sz="2400" dirty="0"/>
          </a:p>
          <a:p>
            <a:r>
              <a:rPr lang="en-US" sz="2400" dirty="0"/>
              <a:t>As my first project as project manager coming in to a project that was behind schedule I sometimes felt like Vader and sometimes like the station commander.</a:t>
            </a:r>
          </a:p>
          <a:p>
            <a:endParaRPr lang="en-US" sz="2400" dirty="0"/>
          </a:p>
          <a:p>
            <a:r>
              <a:rPr lang="en-US" sz="2400" dirty="0"/>
              <a:t>Note this is courtesy of a project management web site :-)</a:t>
            </a:r>
          </a:p>
        </p:txBody>
      </p:sp>
      <p:sp>
        <p:nvSpPr>
          <p:cNvPr id="4" name="Slide Number Placeholder 3"/>
          <p:cNvSpPr>
            <a:spLocks noGrp="1"/>
          </p:cNvSpPr>
          <p:nvPr>
            <p:ph type="sldNum" sz="quarter" idx="5"/>
          </p:nvPr>
        </p:nvSpPr>
        <p:spPr/>
        <p:txBody>
          <a:bodyPr/>
          <a:lstStyle/>
          <a:p>
            <a:fld id="{ECDE5F85-5F92-46F9-91A5-24E01A925928}" type="slidenum">
              <a:rPr lang="en-US" smtClean="0"/>
              <a:t>9</a:t>
            </a:fld>
            <a:endParaRPr lang="en-US" dirty="0"/>
          </a:p>
        </p:txBody>
      </p:sp>
    </p:spTree>
    <p:extLst>
      <p:ext uri="{BB962C8B-B14F-4D97-AF65-F5344CB8AC3E}">
        <p14:creationId xmlns:p14="http://schemas.microsoft.com/office/powerpoint/2010/main" val="2916033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8C7C-E5DB-8CB6-D0C9-4062ABFBB6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3505AE-AE4A-2302-4CCC-ABD012E5EF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E86AC4-6887-4EF3-F922-AAC29F6D244E}"/>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5" name="Footer Placeholder 4">
            <a:extLst>
              <a:ext uri="{FF2B5EF4-FFF2-40B4-BE49-F238E27FC236}">
                <a16:creationId xmlns:a16="http://schemas.microsoft.com/office/drawing/2014/main" id="{87458F14-5C54-72DF-AA73-E44A53F52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5BB4C-8B89-5271-A097-1B5F52994E78}"/>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194727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E1A5F-F777-5B84-B537-2A717B0FC8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37A4DE-5ADB-415B-B745-01396A7F82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CBA53-CAD0-7B90-8212-D48EACE6D4F5}"/>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5" name="Footer Placeholder 4">
            <a:extLst>
              <a:ext uri="{FF2B5EF4-FFF2-40B4-BE49-F238E27FC236}">
                <a16:creationId xmlns:a16="http://schemas.microsoft.com/office/drawing/2014/main" id="{4106B1AB-4C2F-1E2C-0578-C9D533C26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EA60E-824D-920D-4300-D310F0C6AD93}"/>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197972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9E8C86-61FD-732D-7071-80336E4015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EB2216-243D-3CE1-885A-F31E01DB89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8CAD2-385F-CED8-2816-28B2A933A748}"/>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5" name="Footer Placeholder 4">
            <a:extLst>
              <a:ext uri="{FF2B5EF4-FFF2-40B4-BE49-F238E27FC236}">
                <a16:creationId xmlns:a16="http://schemas.microsoft.com/office/drawing/2014/main" id="{C5191AFB-D889-E951-7545-66CB42A93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69AF2-ACBD-74A3-830D-32945B4A1218}"/>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1159188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696D-983B-FD17-303C-07EABFBCC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872B6-D84D-1858-F086-C2514F1CA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C08B7-A9DC-93CA-47BB-CC350DCA1E07}"/>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5" name="Footer Placeholder 4">
            <a:extLst>
              <a:ext uri="{FF2B5EF4-FFF2-40B4-BE49-F238E27FC236}">
                <a16:creationId xmlns:a16="http://schemas.microsoft.com/office/drawing/2014/main" id="{56286EAA-7B7B-ADDE-1FDC-DDB6F8B74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993AA-F590-991A-5D9C-8871BDC29914}"/>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3951767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039C9-3BFE-7B10-6C91-6D07866A49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26846D-C21E-A1E3-83A1-FBE89AC6C3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AFFE09-E74E-65A4-A0F1-3331C8665A00}"/>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5" name="Footer Placeholder 4">
            <a:extLst>
              <a:ext uri="{FF2B5EF4-FFF2-40B4-BE49-F238E27FC236}">
                <a16:creationId xmlns:a16="http://schemas.microsoft.com/office/drawing/2014/main" id="{027E5810-4984-B8F2-BCBD-392DCD6AD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61DAF-5275-BBAF-8DB7-3A00134865DE}"/>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386211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A49C-1220-F88E-FA3E-D4FBF68920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E40A3-AEEE-80BE-7CC4-6C87FAE5A0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C8AE0C-0990-920B-597B-F1A6680F9E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89A39C-374F-FE5B-319A-C503E8D949D5}"/>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6" name="Footer Placeholder 5">
            <a:extLst>
              <a:ext uri="{FF2B5EF4-FFF2-40B4-BE49-F238E27FC236}">
                <a16:creationId xmlns:a16="http://schemas.microsoft.com/office/drawing/2014/main" id="{A2C30681-5895-A10B-F5E8-430D3BB7BC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07578-DAB5-655A-A580-760744B7FBB4}"/>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3280500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5B84-E172-0589-30AE-993853FAC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8412A8-703A-0F8D-62B6-B5847131F8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BDBF4-6E20-6E04-4107-D96DECDC00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A4E75-598B-5C08-9F3A-A55DFB7D37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F338FF-F2A3-4DF2-0951-5B11812DFB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58BF99-836C-93CB-FBAC-46CC52E95BA7}"/>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8" name="Footer Placeholder 7">
            <a:extLst>
              <a:ext uri="{FF2B5EF4-FFF2-40B4-BE49-F238E27FC236}">
                <a16:creationId xmlns:a16="http://schemas.microsoft.com/office/drawing/2014/main" id="{9F1311DB-2148-EB4C-427A-EC7588E423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44E5EA-2589-0699-B2D7-D426EF576058}"/>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249904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8BFC0-A416-1AFF-673B-1DB3FAD299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85B36-2928-DDEE-B4EF-9A9100569C49}"/>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4" name="Footer Placeholder 3">
            <a:extLst>
              <a:ext uri="{FF2B5EF4-FFF2-40B4-BE49-F238E27FC236}">
                <a16:creationId xmlns:a16="http://schemas.microsoft.com/office/drawing/2014/main" id="{AD536091-B98C-DB73-D6BB-EC714AFA6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7BAA64-91AE-DDC8-05DC-29A90DEEB2B2}"/>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417907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87777-97C5-B8B5-2ED3-D160023D5E9D}"/>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3" name="Footer Placeholder 2">
            <a:extLst>
              <a:ext uri="{FF2B5EF4-FFF2-40B4-BE49-F238E27FC236}">
                <a16:creationId xmlns:a16="http://schemas.microsoft.com/office/drawing/2014/main" id="{99BD26DB-8280-CE30-B292-5A153A6347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66D3A3-83AF-2418-3106-1F7CDE359AB3}"/>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3592965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37A4-2659-3BA8-4F73-3A5117090B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9A0B3A-CE86-EE3D-ADE3-BE5CCBF9F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162F8B-8BA8-6B8D-A98A-598FD77CA4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70AE55-887F-643C-CC99-0341C8D846EB}"/>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6" name="Footer Placeholder 5">
            <a:extLst>
              <a:ext uri="{FF2B5EF4-FFF2-40B4-BE49-F238E27FC236}">
                <a16:creationId xmlns:a16="http://schemas.microsoft.com/office/drawing/2014/main" id="{D3CFD325-6112-9229-A195-BF9CB143B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F4FF9-4713-D528-6E7D-56DBE06D9A4E}"/>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2615456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72E0-639A-F701-492D-534EA52E5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F4F198-6EF1-F69C-B193-B3D6CCE861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E83F7-6FB5-51B1-42E4-DB05A3829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236F70-DE02-3C09-CD01-DA602D85583A}"/>
              </a:ext>
            </a:extLst>
          </p:cNvPr>
          <p:cNvSpPr>
            <a:spLocks noGrp="1"/>
          </p:cNvSpPr>
          <p:nvPr>
            <p:ph type="dt" sz="half" idx="10"/>
          </p:nvPr>
        </p:nvSpPr>
        <p:spPr/>
        <p:txBody>
          <a:bodyPr/>
          <a:lstStyle/>
          <a:p>
            <a:fld id="{55C4DA8D-3C28-409F-B277-5B6539EEC0FC}" type="datetimeFigureOut">
              <a:rPr lang="en-US" smtClean="0"/>
              <a:t>10/15/2022</a:t>
            </a:fld>
            <a:endParaRPr lang="en-US"/>
          </a:p>
        </p:txBody>
      </p:sp>
      <p:sp>
        <p:nvSpPr>
          <p:cNvPr id="6" name="Footer Placeholder 5">
            <a:extLst>
              <a:ext uri="{FF2B5EF4-FFF2-40B4-BE49-F238E27FC236}">
                <a16:creationId xmlns:a16="http://schemas.microsoft.com/office/drawing/2014/main" id="{677CCB83-1DF0-74A9-8FF8-92CEAC176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57960-CC36-A007-1A24-09864E74B6F5}"/>
              </a:ext>
            </a:extLst>
          </p:cNvPr>
          <p:cNvSpPr>
            <a:spLocks noGrp="1"/>
          </p:cNvSpPr>
          <p:nvPr>
            <p:ph type="sldNum" sz="quarter" idx="12"/>
          </p:nvPr>
        </p:nvSpPr>
        <p:spPr/>
        <p:txBody>
          <a:bodyPr/>
          <a:lstStyle/>
          <a:p>
            <a:fld id="{33D36741-E024-4B4F-88DC-CA85CF7A1FE4}" type="slidenum">
              <a:rPr lang="en-US" smtClean="0"/>
              <a:t>‹#›</a:t>
            </a:fld>
            <a:endParaRPr lang="en-US"/>
          </a:p>
        </p:txBody>
      </p:sp>
    </p:spTree>
    <p:extLst>
      <p:ext uri="{BB962C8B-B14F-4D97-AF65-F5344CB8AC3E}">
        <p14:creationId xmlns:p14="http://schemas.microsoft.com/office/powerpoint/2010/main" val="285258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DD8FF3-EC77-F1A2-4A3E-D7280BFAF9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E393E-E210-CF26-745E-C655CADD6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7FAF2-FBDB-9CF4-7803-9426313C5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4DA8D-3C28-409F-B277-5B6539EEC0FC}" type="datetimeFigureOut">
              <a:rPr lang="en-US" smtClean="0"/>
              <a:t>10/15/2022</a:t>
            </a:fld>
            <a:endParaRPr lang="en-US"/>
          </a:p>
        </p:txBody>
      </p:sp>
      <p:sp>
        <p:nvSpPr>
          <p:cNvPr id="5" name="Footer Placeholder 4">
            <a:extLst>
              <a:ext uri="{FF2B5EF4-FFF2-40B4-BE49-F238E27FC236}">
                <a16:creationId xmlns:a16="http://schemas.microsoft.com/office/drawing/2014/main" id="{EED5091F-A3D7-F75F-BF27-716A19835F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85A7F5-A30A-42FF-9A7C-D4C31EDC6F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36741-E024-4B4F-88DC-CA85CF7A1FE4}" type="slidenum">
              <a:rPr lang="en-US" smtClean="0"/>
              <a:t>‹#›</a:t>
            </a:fld>
            <a:endParaRPr lang="en-US"/>
          </a:p>
        </p:txBody>
      </p:sp>
      <p:pic>
        <p:nvPicPr>
          <p:cNvPr id="7" name="Picture 6">
            <a:extLst>
              <a:ext uri="{FF2B5EF4-FFF2-40B4-BE49-F238E27FC236}">
                <a16:creationId xmlns:a16="http://schemas.microsoft.com/office/drawing/2014/main" id="{2DF492BC-1E5C-74BE-5577-156498BFACE7}"/>
              </a:ext>
            </a:extLst>
          </p:cNvPr>
          <p:cNvPicPr>
            <a:picLocks noChangeAspect="1"/>
          </p:cNvPicPr>
          <p:nvPr userDrawn="1"/>
        </p:nvPicPr>
        <p:blipFill rotWithShape="1">
          <a:blip r:embed="rId13">
            <a:clrChange>
              <a:clrFrom>
                <a:srgbClr val="FFFFFF"/>
              </a:clrFrom>
              <a:clrTo>
                <a:srgbClr val="FFFFFF">
                  <a:alpha val="0"/>
                </a:srgbClr>
              </a:clrTo>
            </a:clrChange>
            <a:alphaModFix/>
          </a:blip>
          <a:srcRect l="31091" t="33089" r="39303" b="24398"/>
          <a:stretch/>
        </p:blipFill>
        <p:spPr>
          <a:xfrm>
            <a:off x="41345" y="5866916"/>
            <a:ext cx="730890" cy="890223"/>
          </a:xfrm>
          <a:prstGeom prst="rect">
            <a:avLst/>
          </a:prstGeom>
        </p:spPr>
      </p:pic>
    </p:spTree>
    <p:extLst>
      <p:ext uri="{BB962C8B-B14F-4D97-AF65-F5344CB8AC3E}">
        <p14:creationId xmlns:p14="http://schemas.microsoft.com/office/powerpoint/2010/main" val="416626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jpeg"/><Relationship Id="rId7"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3.tif"/><Relationship Id="rId4" Type="http://schemas.openxmlformats.org/officeDocument/2006/relationships/image" Target="../media/image11.jpeg"/><Relationship Id="rId9" Type="http://schemas.openxmlformats.org/officeDocument/2006/relationships/image" Target="../media/image6.jpe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jpg"/><Relationship Id="rId12"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5.jpg"/><Relationship Id="rId5" Type="http://schemas.openxmlformats.org/officeDocument/2006/relationships/image" Target="../media/image33.jpg"/><Relationship Id="rId10" Type="http://schemas.openxmlformats.org/officeDocument/2006/relationships/image" Target="../media/image37.png"/><Relationship Id="rId4" Type="http://schemas.openxmlformats.org/officeDocument/2006/relationships/image" Target="../media/image32.jpg"/><Relationship Id="rId9"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0.jp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jpg"/><Relationship Id="rId11" Type="http://schemas.openxmlformats.org/officeDocument/2006/relationships/image" Target="../media/image25.jp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5.jpg"/><Relationship Id="rId5" Type="http://schemas.openxmlformats.org/officeDocument/2006/relationships/image" Target="../media/image33.jpg"/><Relationship Id="rId10" Type="http://schemas.openxmlformats.org/officeDocument/2006/relationships/image" Target="../media/image37.png"/><Relationship Id="rId4" Type="http://schemas.openxmlformats.org/officeDocument/2006/relationships/image" Target="../media/image32.jpg"/><Relationship Id="rId9" Type="http://schemas.openxmlformats.org/officeDocument/2006/relationships/image" Target="../media/image36.jp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jpg"/><Relationship Id="rId12"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5.jpg"/><Relationship Id="rId5" Type="http://schemas.openxmlformats.org/officeDocument/2006/relationships/image" Target="../media/image33.jpg"/><Relationship Id="rId10" Type="http://schemas.openxmlformats.org/officeDocument/2006/relationships/image" Target="../media/image37.png"/><Relationship Id="rId4" Type="http://schemas.openxmlformats.org/officeDocument/2006/relationships/image" Target="../media/image32.jpg"/><Relationship Id="rId9"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D5AEC-41B2-2A35-7358-E8265A66E2D8}"/>
              </a:ext>
            </a:extLst>
          </p:cNvPr>
          <p:cNvSpPr>
            <a:spLocks noGrp="1"/>
          </p:cNvSpPr>
          <p:nvPr>
            <p:ph type="ctrTitle"/>
          </p:nvPr>
        </p:nvSpPr>
        <p:spPr>
          <a:xfrm>
            <a:off x="1577788" y="1485433"/>
            <a:ext cx="9144000" cy="2387600"/>
          </a:xfrm>
        </p:spPr>
        <p:txBody>
          <a:bodyPr/>
          <a:lstStyle/>
          <a:p>
            <a:r>
              <a:rPr lang="en-US" dirty="0"/>
              <a:t>Single Chip Series Ten (SST)</a:t>
            </a:r>
          </a:p>
        </p:txBody>
      </p:sp>
      <p:sp>
        <p:nvSpPr>
          <p:cNvPr id="3" name="Subtitle 2">
            <a:extLst>
              <a:ext uri="{FF2B5EF4-FFF2-40B4-BE49-F238E27FC236}">
                <a16:creationId xmlns:a16="http://schemas.microsoft.com/office/drawing/2014/main" id="{B117BF0E-BB65-D989-55B7-BF9841DB6BCB}"/>
              </a:ext>
            </a:extLst>
          </p:cNvPr>
          <p:cNvSpPr>
            <a:spLocks noGrp="1"/>
          </p:cNvSpPr>
          <p:nvPr>
            <p:ph type="subTitle" idx="1"/>
          </p:nvPr>
        </p:nvSpPr>
        <p:spPr/>
        <p:txBody>
          <a:bodyPr/>
          <a:lstStyle/>
          <a:p>
            <a:endParaRPr lang="en-US" dirty="0"/>
          </a:p>
          <a:p>
            <a:r>
              <a:rPr lang="en-US" dirty="0"/>
              <a:t>Chuck McCord</a:t>
            </a:r>
          </a:p>
        </p:txBody>
      </p:sp>
      <p:pic>
        <p:nvPicPr>
          <p:cNvPr id="4" name="Picture 3">
            <a:extLst>
              <a:ext uri="{FF2B5EF4-FFF2-40B4-BE49-F238E27FC236}">
                <a16:creationId xmlns:a16="http://schemas.microsoft.com/office/drawing/2014/main" id="{37D5AE1A-109B-13E6-FA70-0F113C9CE2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9397" y="108213"/>
            <a:ext cx="3179480" cy="2387601"/>
          </a:xfrm>
          <a:prstGeom prst="rect">
            <a:avLst/>
          </a:prstGeom>
        </p:spPr>
      </p:pic>
      <p:pic>
        <p:nvPicPr>
          <p:cNvPr id="7" name="Picture 6">
            <a:extLst>
              <a:ext uri="{FF2B5EF4-FFF2-40B4-BE49-F238E27FC236}">
                <a16:creationId xmlns:a16="http://schemas.microsoft.com/office/drawing/2014/main" id="{65CD790D-5735-6911-93C4-1565F433110F}"/>
              </a:ext>
            </a:extLst>
          </p:cNvPr>
          <p:cNvPicPr>
            <a:picLocks noChangeAspect="1"/>
          </p:cNvPicPr>
          <p:nvPr/>
        </p:nvPicPr>
        <p:blipFill rotWithShape="1">
          <a:blip r:embed="rId4">
            <a:extLst>
              <a:ext uri="{28A0092B-C50C-407E-A947-70E740481C1C}">
                <a14:useLocalDpi xmlns:a14="http://schemas.microsoft.com/office/drawing/2010/main" val="0"/>
              </a:ext>
            </a:extLst>
          </a:blip>
          <a:srcRect l="16875" t="7961" r="18438" b="5309"/>
          <a:stretch/>
        </p:blipFill>
        <p:spPr>
          <a:xfrm>
            <a:off x="295834" y="146562"/>
            <a:ext cx="3890361" cy="2349251"/>
          </a:xfrm>
          <a:prstGeom prst="rect">
            <a:avLst/>
          </a:prstGeom>
        </p:spPr>
      </p:pic>
      <p:pic>
        <p:nvPicPr>
          <p:cNvPr id="6" name="Picture 5">
            <a:extLst>
              <a:ext uri="{FF2B5EF4-FFF2-40B4-BE49-F238E27FC236}">
                <a16:creationId xmlns:a16="http://schemas.microsoft.com/office/drawing/2014/main" id="{5C7A0C29-99C4-9F3C-C04D-FC733B260FC9}"/>
              </a:ext>
            </a:extLst>
          </p:cNvPr>
          <p:cNvPicPr>
            <a:picLocks noChangeAspect="1"/>
          </p:cNvPicPr>
          <p:nvPr/>
        </p:nvPicPr>
        <p:blipFill rotWithShape="1">
          <a:blip r:embed="rId5">
            <a:extLst>
              <a:ext uri="{28A0092B-C50C-407E-A947-70E740481C1C}">
                <a14:useLocalDpi xmlns:a14="http://schemas.microsoft.com/office/drawing/2010/main" val="0"/>
              </a:ext>
            </a:extLst>
          </a:blip>
          <a:srcRect l="21660" t="6898" r="34591" b="12111"/>
          <a:stretch/>
        </p:blipFill>
        <p:spPr>
          <a:xfrm>
            <a:off x="1470212" y="4321608"/>
            <a:ext cx="3000306" cy="2501660"/>
          </a:xfrm>
          <a:prstGeom prst="rect">
            <a:avLst/>
          </a:prstGeom>
        </p:spPr>
      </p:pic>
      <p:pic>
        <p:nvPicPr>
          <p:cNvPr id="9" name="Picture 8">
            <a:extLst>
              <a:ext uri="{FF2B5EF4-FFF2-40B4-BE49-F238E27FC236}">
                <a16:creationId xmlns:a16="http://schemas.microsoft.com/office/drawing/2014/main" id="{9EE23C6A-E946-06DE-6EF3-3BA3BD4359FB}"/>
              </a:ext>
            </a:extLst>
          </p:cNvPr>
          <p:cNvPicPr>
            <a:picLocks noChangeAspect="1"/>
          </p:cNvPicPr>
          <p:nvPr/>
        </p:nvPicPr>
        <p:blipFill rotWithShape="1">
          <a:blip r:embed="rId6">
            <a:extLst>
              <a:ext uri="{28A0092B-C50C-407E-A947-70E740481C1C}">
                <a14:useLocalDpi xmlns:a14="http://schemas.microsoft.com/office/drawing/2010/main" val="0"/>
              </a:ext>
            </a:extLst>
          </a:blip>
          <a:srcRect l="25660" t="11925" r="33082" b="10156"/>
          <a:stretch/>
        </p:blipFill>
        <p:spPr>
          <a:xfrm rot="10800000">
            <a:off x="7827034" y="4451229"/>
            <a:ext cx="2829464" cy="2406771"/>
          </a:xfrm>
          <a:prstGeom prst="rect">
            <a:avLst/>
          </a:prstGeom>
        </p:spPr>
      </p:pic>
      <p:sp>
        <p:nvSpPr>
          <p:cNvPr id="5" name="Slide Number Placeholder 4">
            <a:extLst>
              <a:ext uri="{FF2B5EF4-FFF2-40B4-BE49-F238E27FC236}">
                <a16:creationId xmlns:a16="http://schemas.microsoft.com/office/drawing/2014/main" id="{749DB423-218F-FA25-87D8-A1367D838515}"/>
              </a:ext>
            </a:extLst>
          </p:cNvPr>
          <p:cNvSpPr>
            <a:spLocks noGrp="1"/>
          </p:cNvSpPr>
          <p:nvPr>
            <p:ph type="sldNum" sz="quarter" idx="12"/>
          </p:nvPr>
        </p:nvSpPr>
        <p:spPr/>
        <p:txBody>
          <a:bodyPr/>
          <a:lstStyle/>
          <a:p>
            <a:fld id="{EFEBA2F1-E6BA-4FE4-99DF-179EB3A9F9BB}" type="slidenum">
              <a:rPr lang="en-US" smtClean="0"/>
              <a:t>1</a:t>
            </a:fld>
            <a:endParaRPr lang="en-US" dirty="0"/>
          </a:p>
        </p:txBody>
      </p:sp>
    </p:spTree>
    <p:extLst>
      <p:ext uri="{BB962C8B-B14F-4D97-AF65-F5344CB8AC3E}">
        <p14:creationId xmlns:p14="http://schemas.microsoft.com/office/powerpoint/2010/main" val="1359204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C81E-60C6-4CF2-5C71-E0301B3C4A12}"/>
              </a:ext>
            </a:extLst>
          </p:cNvPr>
          <p:cNvSpPr>
            <a:spLocks noGrp="1"/>
          </p:cNvSpPr>
          <p:nvPr>
            <p:ph type="title"/>
          </p:nvPr>
        </p:nvSpPr>
        <p:spPr>
          <a:xfrm>
            <a:off x="401171" y="82737"/>
            <a:ext cx="10515600" cy="1325563"/>
          </a:xfrm>
        </p:spPr>
        <p:txBody>
          <a:bodyPr/>
          <a:lstStyle/>
          <a:p>
            <a:r>
              <a:rPr lang="en-US" dirty="0"/>
              <a:t>SST’s International Design team</a:t>
            </a:r>
          </a:p>
        </p:txBody>
      </p:sp>
      <p:sp>
        <p:nvSpPr>
          <p:cNvPr id="3" name="Content Placeholder 2">
            <a:extLst>
              <a:ext uri="{FF2B5EF4-FFF2-40B4-BE49-F238E27FC236}">
                <a16:creationId xmlns:a16="http://schemas.microsoft.com/office/drawing/2014/main" id="{B8DC82C1-FB5A-B1C5-F39C-B2609B3766AD}"/>
              </a:ext>
            </a:extLst>
          </p:cNvPr>
          <p:cNvSpPr>
            <a:spLocks noGrp="1"/>
          </p:cNvSpPr>
          <p:nvPr>
            <p:ph idx="1"/>
          </p:nvPr>
        </p:nvSpPr>
        <p:spPr>
          <a:xfrm>
            <a:off x="107576" y="1348254"/>
            <a:ext cx="11819965" cy="4351338"/>
          </a:xfrm>
        </p:spPr>
        <p:txBody>
          <a:bodyPr>
            <a:normAutofit lnSpcReduction="10000"/>
          </a:bodyPr>
          <a:lstStyle/>
          <a:p>
            <a:r>
              <a:rPr lang="en-US" sz="2400" dirty="0"/>
              <a:t>Corvallis team- couldn’t have asked for better… </a:t>
            </a:r>
          </a:p>
          <a:p>
            <a:pPr marL="0" indent="0">
              <a:buNone/>
            </a:pPr>
            <a:r>
              <a:rPr lang="en-US" sz="2400" dirty="0"/>
              <a:t>    very strong EEs with calculator system backgrounds </a:t>
            </a:r>
          </a:p>
          <a:p>
            <a:pPr lvl="1"/>
            <a:r>
              <a:rPr lang="en-US" sz="2000" dirty="0"/>
              <a:t>HP41 CPU designer</a:t>
            </a:r>
          </a:p>
          <a:p>
            <a:pPr lvl="1"/>
            <a:r>
              <a:rPr lang="en-US" sz="2000" dirty="0"/>
              <a:t>Voyager IC designers</a:t>
            </a:r>
          </a:p>
          <a:p>
            <a:pPr lvl="1"/>
            <a:endParaRPr lang="en-US" sz="2000" dirty="0"/>
          </a:p>
          <a:p>
            <a:r>
              <a:rPr lang="en-US" sz="2400" dirty="0"/>
              <a:t>Singapore team- extended FSEs in Corvallis</a:t>
            </a:r>
          </a:p>
          <a:p>
            <a:pPr lvl="1"/>
            <a:r>
              <a:rPr lang="en-US" sz="2000" dirty="0"/>
              <a:t>Awesome group of BS, MS EEs that went on to be</a:t>
            </a:r>
          </a:p>
          <a:p>
            <a:pPr lvl="2"/>
            <a:r>
              <a:rPr lang="en-US" sz="1800" dirty="0"/>
              <a:t>HP/Agilent Penang site R&amp;D Manager</a:t>
            </a:r>
          </a:p>
          <a:p>
            <a:pPr lvl="2"/>
            <a:r>
              <a:rPr lang="en-US" sz="1800" dirty="0"/>
              <a:t>HP Singapore site R&amp;D Manager</a:t>
            </a:r>
          </a:p>
          <a:p>
            <a:pPr lvl="2"/>
            <a:r>
              <a:rPr lang="en-US" sz="1800" dirty="0"/>
              <a:t>Engineers, Directors &amp; VPs at HP and other companies</a:t>
            </a:r>
          </a:p>
          <a:p>
            <a:pPr marL="914400" lvl="2" indent="0">
              <a:buNone/>
            </a:pPr>
            <a:endParaRPr lang="en-US" sz="1800" dirty="0"/>
          </a:p>
          <a:p>
            <a:r>
              <a:rPr lang="en-US" sz="2400" dirty="0"/>
              <a:t>We worked long hard hours. We had a blast. We formed friendships that lasted decades.</a:t>
            </a:r>
          </a:p>
          <a:p>
            <a:pPr lvl="1"/>
            <a:endParaRPr lang="en-US" dirty="0"/>
          </a:p>
          <a:p>
            <a:endParaRPr lang="en-US" dirty="0"/>
          </a:p>
        </p:txBody>
      </p:sp>
      <p:sp>
        <p:nvSpPr>
          <p:cNvPr id="5" name="TextBox 4">
            <a:extLst>
              <a:ext uri="{FF2B5EF4-FFF2-40B4-BE49-F238E27FC236}">
                <a16:creationId xmlns:a16="http://schemas.microsoft.com/office/drawing/2014/main" id="{B5853FAB-B5F2-4D7D-99E5-003991D94E41}"/>
              </a:ext>
            </a:extLst>
          </p:cNvPr>
          <p:cNvSpPr txBox="1"/>
          <p:nvPr/>
        </p:nvSpPr>
        <p:spPr>
          <a:xfrm>
            <a:off x="9204385" y="1233578"/>
            <a:ext cx="189781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Matt Borg</a:t>
            </a:r>
          </a:p>
          <a:p>
            <a:pPr marL="285750" indent="-285750">
              <a:buFont typeface="Arial" panose="020B0604020202020204" pitchFamily="34" charset="0"/>
              <a:buChar char="•"/>
            </a:pPr>
            <a:r>
              <a:rPr lang="en-US" dirty="0"/>
              <a:t>Allen Brown</a:t>
            </a:r>
          </a:p>
          <a:p>
            <a:pPr marL="285750" indent="-285750">
              <a:buFont typeface="Arial" panose="020B0604020202020204" pitchFamily="34" charset="0"/>
              <a:buChar char="•"/>
            </a:pPr>
            <a:r>
              <a:rPr lang="en-US" dirty="0"/>
              <a:t>Ray Davis</a:t>
            </a:r>
          </a:p>
          <a:p>
            <a:pPr marL="285750" indent="-285750">
              <a:buFont typeface="Arial" panose="020B0604020202020204" pitchFamily="34" charset="0"/>
              <a:buChar char="•"/>
            </a:pPr>
            <a:r>
              <a:rPr lang="en-US" dirty="0"/>
              <a:t>Don Reid</a:t>
            </a:r>
          </a:p>
          <a:p>
            <a:pPr marL="285750" indent="-285750">
              <a:buFont typeface="Arial" panose="020B0604020202020204" pitchFamily="34" charset="0"/>
              <a:buChar char="•"/>
            </a:pPr>
            <a:r>
              <a:rPr lang="en-US" dirty="0"/>
              <a:t>Eric Gullerude</a:t>
            </a:r>
          </a:p>
          <a:p>
            <a:pPr marL="285750" indent="-285750">
              <a:buFont typeface="Arial" panose="020B0604020202020204" pitchFamily="34" charset="0"/>
              <a:buChar char="•"/>
            </a:pPr>
            <a:r>
              <a:rPr lang="en-US" dirty="0"/>
              <a:t>Chuck McCord</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D59F5A81-02E4-6234-572F-C97639DE8BEF}"/>
              </a:ext>
            </a:extLst>
          </p:cNvPr>
          <p:cNvSpPr txBox="1"/>
          <p:nvPr/>
        </p:nvSpPr>
        <p:spPr>
          <a:xfrm>
            <a:off x="9118120" y="3269932"/>
            <a:ext cx="219973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Frederick Cheong</a:t>
            </a:r>
          </a:p>
          <a:p>
            <a:pPr marL="285750" indent="-285750">
              <a:buFont typeface="Arial" panose="020B0604020202020204" pitchFamily="34" charset="0"/>
              <a:buChar char="•"/>
            </a:pPr>
            <a:r>
              <a:rPr lang="en-US" dirty="0"/>
              <a:t>Pan Kok-Chin</a:t>
            </a:r>
          </a:p>
          <a:p>
            <a:pPr marL="285750" indent="-285750">
              <a:buFont typeface="Arial" panose="020B0604020202020204" pitchFamily="34" charset="0"/>
              <a:buChar char="•"/>
            </a:pPr>
            <a:r>
              <a:rPr lang="en-US" dirty="0"/>
              <a:t>Pang Chong</a:t>
            </a:r>
          </a:p>
          <a:p>
            <a:pPr marL="285750" indent="-285750">
              <a:buFont typeface="Arial" panose="020B0604020202020204" pitchFamily="34" charset="0"/>
              <a:buChar char="•"/>
            </a:pPr>
            <a:r>
              <a:rPr lang="en-US" dirty="0"/>
              <a:t>*</a:t>
            </a:r>
          </a:p>
          <a:p>
            <a:pPr marL="285750"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CA6978DD-8710-9B08-7114-2023A088DF59}"/>
              </a:ext>
            </a:extLst>
          </p:cNvPr>
          <p:cNvSpPr txBox="1"/>
          <p:nvPr/>
        </p:nvSpPr>
        <p:spPr>
          <a:xfrm>
            <a:off x="9461156" y="5940852"/>
            <a:ext cx="2275656" cy="415498"/>
          </a:xfrm>
          <a:prstGeom prst="rect">
            <a:avLst/>
          </a:prstGeom>
          <a:noFill/>
        </p:spPr>
        <p:txBody>
          <a:bodyPr wrap="square" rtlCol="0">
            <a:spAutoFit/>
          </a:bodyPr>
          <a:lstStyle/>
          <a:p>
            <a:r>
              <a:rPr lang="en-US" sz="700" dirty="0"/>
              <a:t>* Profuse apologies to any left out… it wasn’t intentional. These are those that I and the 3 team members I contacted could remember from 40 years ago.</a:t>
            </a:r>
          </a:p>
        </p:txBody>
      </p:sp>
      <p:sp>
        <p:nvSpPr>
          <p:cNvPr id="7" name="Slide Number Placeholder 6">
            <a:extLst>
              <a:ext uri="{FF2B5EF4-FFF2-40B4-BE49-F238E27FC236}">
                <a16:creationId xmlns:a16="http://schemas.microsoft.com/office/drawing/2014/main" id="{1FE34160-5CF2-39D2-45A7-B642058B6112}"/>
              </a:ext>
            </a:extLst>
          </p:cNvPr>
          <p:cNvSpPr>
            <a:spLocks noGrp="1"/>
          </p:cNvSpPr>
          <p:nvPr>
            <p:ph type="sldNum" sz="quarter" idx="12"/>
          </p:nvPr>
        </p:nvSpPr>
        <p:spPr/>
        <p:txBody>
          <a:bodyPr/>
          <a:lstStyle/>
          <a:p>
            <a:fld id="{EFEBA2F1-E6BA-4FE4-99DF-179EB3A9F9BB}" type="slidenum">
              <a:rPr lang="en-US" smtClean="0"/>
              <a:t>10</a:t>
            </a:fld>
            <a:endParaRPr lang="en-US" dirty="0"/>
          </a:p>
        </p:txBody>
      </p:sp>
    </p:spTree>
    <p:extLst>
      <p:ext uri="{BB962C8B-B14F-4D97-AF65-F5344CB8AC3E}">
        <p14:creationId xmlns:p14="http://schemas.microsoft.com/office/powerpoint/2010/main" val="3894993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DB62-2E8A-7080-ABAD-C0D7C7ED881E}"/>
              </a:ext>
            </a:extLst>
          </p:cNvPr>
          <p:cNvSpPr>
            <a:spLocks noGrp="1"/>
          </p:cNvSpPr>
          <p:nvPr>
            <p:ph type="title"/>
          </p:nvPr>
        </p:nvSpPr>
        <p:spPr>
          <a:xfrm>
            <a:off x="221703" y="97392"/>
            <a:ext cx="1975339" cy="829382"/>
          </a:xfrm>
        </p:spPr>
        <p:txBody>
          <a:bodyPr>
            <a:normAutofit fontScale="90000"/>
          </a:bodyPr>
          <a:lstStyle/>
          <a:p>
            <a:br>
              <a:rPr lang="en-US" sz="3100" dirty="0"/>
            </a:br>
            <a:r>
              <a:rPr lang="en-US" sz="3100" dirty="0"/>
              <a:t>SST’s Design</a:t>
            </a:r>
            <a:endParaRPr lang="en-US" dirty="0"/>
          </a:p>
        </p:txBody>
      </p:sp>
      <p:sp>
        <p:nvSpPr>
          <p:cNvPr id="3" name="Content Placeholder 2">
            <a:extLst>
              <a:ext uri="{FF2B5EF4-FFF2-40B4-BE49-F238E27FC236}">
                <a16:creationId xmlns:a16="http://schemas.microsoft.com/office/drawing/2014/main" id="{18DE5EDC-2BE7-09E6-3707-CDA475CFB04D}"/>
              </a:ext>
            </a:extLst>
          </p:cNvPr>
          <p:cNvSpPr>
            <a:spLocks noGrp="1"/>
          </p:cNvSpPr>
          <p:nvPr>
            <p:ph idx="1"/>
          </p:nvPr>
        </p:nvSpPr>
        <p:spPr>
          <a:xfrm>
            <a:off x="879" y="1209399"/>
            <a:ext cx="5789529" cy="3068946"/>
          </a:xfrm>
        </p:spPr>
        <p:txBody>
          <a:bodyPr>
            <a:normAutofit fontScale="55000" lnSpcReduction="20000"/>
          </a:bodyPr>
          <a:lstStyle/>
          <a:p>
            <a:r>
              <a:rPr lang="en-US" sz="2800" dirty="0"/>
              <a:t>Voyager schematic hand drawn on 1 E-size blueline </a:t>
            </a:r>
            <a:r>
              <a:rPr lang="en-US" sz="2300" dirty="0"/>
              <a:t>(key tool used is pictured)</a:t>
            </a:r>
          </a:p>
          <a:p>
            <a:endParaRPr lang="en-US" sz="2800" dirty="0"/>
          </a:p>
          <a:p>
            <a:r>
              <a:rPr lang="en-US" dirty="0"/>
              <a:t>All previous designs were full chip custom layout</a:t>
            </a:r>
          </a:p>
          <a:p>
            <a:pPr lvl="1"/>
            <a:r>
              <a:rPr lang="en-US" dirty="0"/>
              <a:t>There was a fair amount of skepticism that standard cells could achieve cost effective densities for high volume calculator designs (i.e., were CAD tools capable of achieving cost effective densities in current CMOS processes).</a:t>
            </a:r>
          </a:p>
          <a:p>
            <a:pPr lvl="1"/>
            <a:endParaRPr lang="en-US" dirty="0"/>
          </a:p>
          <a:p>
            <a:r>
              <a:rPr lang="en-US" dirty="0"/>
              <a:t>The SST design was partitioned into custom blocks and standard cells</a:t>
            </a:r>
          </a:p>
          <a:p>
            <a:pPr lvl="1"/>
            <a:r>
              <a:rPr lang="en-US" dirty="0"/>
              <a:t>Used custom cells for density: RAMs, ROMs, Shift registers, PLAs, Analog</a:t>
            </a:r>
          </a:p>
          <a:p>
            <a:pPr lvl="1"/>
            <a:r>
              <a:rPr lang="en-US" dirty="0"/>
              <a:t>Entered schematic for Standard Cells.</a:t>
            </a:r>
          </a:p>
          <a:p>
            <a:pPr marL="457200" lvl="1" indent="0">
              <a:buNone/>
            </a:pPr>
            <a:br>
              <a:rPr lang="en-US" dirty="0"/>
            </a:br>
            <a:br>
              <a:rPr lang="en-US" dirty="0"/>
            </a:br>
            <a:endParaRPr lang="en-US" dirty="0"/>
          </a:p>
        </p:txBody>
      </p:sp>
      <p:pic>
        <p:nvPicPr>
          <p:cNvPr id="6" name="Picture 5">
            <a:extLst>
              <a:ext uri="{FF2B5EF4-FFF2-40B4-BE49-F238E27FC236}">
                <a16:creationId xmlns:a16="http://schemas.microsoft.com/office/drawing/2014/main" id="{23015050-FAE1-FD16-155E-FD9EC1E39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0" y="3696932"/>
            <a:ext cx="4284585" cy="2185138"/>
          </a:xfrm>
          <a:prstGeom prst="rect">
            <a:avLst/>
          </a:prstGeom>
        </p:spPr>
      </p:pic>
      <p:pic>
        <p:nvPicPr>
          <p:cNvPr id="5" name="Picture 4">
            <a:extLst>
              <a:ext uri="{FF2B5EF4-FFF2-40B4-BE49-F238E27FC236}">
                <a16:creationId xmlns:a16="http://schemas.microsoft.com/office/drawing/2014/main" id="{992B2E96-BBAA-80B9-E2DB-409DDFE22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317" y="0"/>
            <a:ext cx="5041822" cy="6858000"/>
          </a:xfrm>
          <a:prstGeom prst="rect">
            <a:avLst/>
          </a:prstGeom>
        </p:spPr>
      </p:pic>
      <p:pic>
        <p:nvPicPr>
          <p:cNvPr id="8" name="Picture 7">
            <a:extLst>
              <a:ext uri="{FF2B5EF4-FFF2-40B4-BE49-F238E27FC236}">
                <a16:creationId xmlns:a16="http://schemas.microsoft.com/office/drawing/2014/main" id="{2722461F-2FE6-2647-F766-44054AD449F4}"/>
              </a:ext>
            </a:extLst>
          </p:cNvPr>
          <p:cNvPicPr>
            <a:picLocks noChangeAspect="1"/>
          </p:cNvPicPr>
          <p:nvPr/>
        </p:nvPicPr>
        <p:blipFill rotWithShape="1">
          <a:blip r:embed="rId5"/>
          <a:srcRect l="2145" t="19171" r="20507"/>
          <a:stretch/>
        </p:blipFill>
        <p:spPr>
          <a:xfrm>
            <a:off x="4561805" y="3764333"/>
            <a:ext cx="2348167" cy="2545711"/>
          </a:xfrm>
          <a:prstGeom prst="rect">
            <a:avLst/>
          </a:prstGeom>
        </p:spPr>
      </p:pic>
      <p:pic>
        <p:nvPicPr>
          <p:cNvPr id="7" name="Picture 6">
            <a:extLst>
              <a:ext uri="{FF2B5EF4-FFF2-40B4-BE49-F238E27FC236}">
                <a16:creationId xmlns:a16="http://schemas.microsoft.com/office/drawing/2014/main" id="{0F156BB8-A711-5DEE-3C98-DA07C4ACDBE6}"/>
              </a:ext>
            </a:extLst>
          </p:cNvPr>
          <p:cNvPicPr>
            <a:picLocks noChangeAspect="1"/>
          </p:cNvPicPr>
          <p:nvPr/>
        </p:nvPicPr>
        <p:blipFill rotWithShape="1">
          <a:blip r:embed="rId6"/>
          <a:srcRect l="26903" t="15937" r="33243" b="24974"/>
          <a:stretch/>
        </p:blipFill>
        <p:spPr>
          <a:xfrm>
            <a:off x="5735889" y="140677"/>
            <a:ext cx="1389658" cy="2137445"/>
          </a:xfrm>
          <a:prstGeom prst="rect">
            <a:avLst/>
          </a:prstGeom>
        </p:spPr>
      </p:pic>
      <p:sp>
        <p:nvSpPr>
          <p:cNvPr id="4" name="Slide Number Placeholder 3">
            <a:extLst>
              <a:ext uri="{FF2B5EF4-FFF2-40B4-BE49-F238E27FC236}">
                <a16:creationId xmlns:a16="http://schemas.microsoft.com/office/drawing/2014/main" id="{218295E5-B2D7-38CF-349F-201CE961C58C}"/>
              </a:ext>
            </a:extLst>
          </p:cNvPr>
          <p:cNvSpPr>
            <a:spLocks noGrp="1"/>
          </p:cNvSpPr>
          <p:nvPr>
            <p:ph type="sldNum" sz="quarter" idx="12"/>
          </p:nvPr>
        </p:nvSpPr>
        <p:spPr/>
        <p:txBody>
          <a:bodyPr/>
          <a:lstStyle/>
          <a:p>
            <a:fld id="{EFEBA2F1-E6BA-4FE4-99DF-179EB3A9F9BB}" type="slidenum">
              <a:rPr lang="en-US" smtClean="0"/>
              <a:t>11</a:t>
            </a:fld>
            <a:endParaRPr lang="en-US" dirty="0"/>
          </a:p>
        </p:txBody>
      </p:sp>
    </p:spTree>
    <p:extLst>
      <p:ext uri="{BB962C8B-B14F-4D97-AF65-F5344CB8AC3E}">
        <p14:creationId xmlns:p14="http://schemas.microsoft.com/office/powerpoint/2010/main" val="3667227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9791-EB80-15A6-59E5-9A088639865C}"/>
              </a:ext>
            </a:extLst>
          </p:cNvPr>
          <p:cNvSpPr>
            <a:spLocks noGrp="1"/>
          </p:cNvSpPr>
          <p:nvPr>
            <p:ph type="title"/>
          </p:nvPr>
        </p:nvSpPr>
        <p:spPr>
          <a:xfrm>
            <a:off x="101600" y="365125"/>
            <a:ext cx="2943164" cy="4810125"/>
          </a:xfrm>
        </p:spPr>
        <p:txBody>
          <a:bodyPr>
            <a:normAutofit/>
          </a:bodyPr>
          <a:lstStyle/>
          <a:p>
            <a:r>
              <a:rPr lang="en-US" dirty="0"/>
              <a:t>SST</a:t>
            </a:r>
            <a:br>
              <a:rPr lang="en-US" dirty="0"/>
            </a:br>
            <a:r>
              <a:rPr lang="en-US" sz="1800" dirty="0"/>
              <a:t>(Single Chip Series 10)</a:t>
            </a:r>
            <a:br>
              <a:rPr lang="en-US" sz="1800" dirty="0"/>
            </a:br>
            <a:r>
              <a:rPr lang="en-US" sz="1800" dirty="0"/>
              <a:t>Design Description</a:t>
            </a:r>
            <a:br>
              <a:rPr lang="en-US" sz="1800" dirty="0"/>
            </a:br>
            <a:br>
              <a:rPr lang="en-US" sz="1800" dirty="0"/>
            </a:br>
            <a:br>
              <a:rPr lang="en-US" sz="1800" dirty="0"/>
            </a:br>
            <a:r>
              <a:rPr lang="en-US" sz="1400" dirty="0"/>
              <a:t>Single Superchip for </a:t>
            </a:r>
            <a:br>
              <a:rPr lang="en-US" sz="1400" dirty="0"/>
            </a:br>
            <a:r>
              <a:rPr lang="en-US" sz="1400" dirty="0"/>
              <a:t>HP10,11,12,16</a:t>
            </a:r>
            <a:br>
              <a:rPr lang="en-US" sz="1400" dirty="0"/>
            </a:br>
            <a:r>
              <a:rPr lang="en-US" sz="1400" dirty="0"/>
              <a:t>HP15 2 chip implementation</a:t>
            </a:r>
            <a:br>
              <a:rPr lang="en-US" sz="1400" dirty="0"/>
            </a:br>
            <a:br>
              <a:rPr lang="en-US" sz="1400" dirty="0"/>
            </a:br>
            <a:r>
              <a:rPr lang="en-US" sz="1400" dirty="0"/>
              <a:t>First HP standard cell CMOS calculator IC</a:t>
            </a:r>
            <a:endParaRPr lang="en-US" sz="1800" dirty="0"/>
          </a:p>
        </p:txBody>
      </p:sp>
      <p:pic>
        <p:nvPicPr>
          <p:cNvPr id="4" name="Picture 3">
            <a:extLst>
              <a:ext uri="{FF2B5EF4-FFF2-40B4-BE49-F238E27FC236}">
                <a16:creationId xmlns:a16="http://schemas.microsoft.com/office/drawing/2014/main" id="{F99F04C9-3BEA-72E5-D8A7-ACE97C5F0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764" y="0"/>
            <a:ext cx="9147236" cy="6869032"/>
          </a:xfrm>
          <a:prstGeom prst="rect">
            <a:avLst/>
          </a:prstGeom>
        </p:spPr>
      </p:pic>
      <p:sp>
        <p:nvSpPr>
          <p:cNvPr id="3" name="Slide Number Placeholder 2">
            <a:extLst>
              <a:ext uri="{FF2B5EF4-FFF2-40B4-BE49-F238E27FC236}">
                <a16:creationId xmlns:a16="http://schemas.microsoft.com/office/drawing/2014/main" id="{99285944-92D3-7134-F32D-A7A9E77830BF}"/>
              </a:ext>
            </a:extLst>
          </p:cNvPr>
          <p:cNvSpPr>
            <a:spLocks noGrp="1"/>
          </p:cNvSpPr>
          <p:nvPr>
            <p:ph type="sldNum" sz="quarter" idx="12"/>
          </p:nvPr>
        </p:nvSpPr>
        <p:spPr/>
        <p:txBody>
          <a:bodyPr/>
          <a:lstStyle/>
          <a:p>
            <a:fld id="{EFEBA2F1-E6BA-4FE4-99DF-179EB3A9F9BB}" type="slidenum">
              <a:rPr lang="en-US" smtClean="0"/>
              <a:t>12</a:t>
            </a:fld>
            <a:endParaRPr lang="en-US" dirty="0"/>
          </a:p>
        </p:txBody>
      </p:sp>
    </p:spTree>
    <p:extLst>
      <p:ext uri="{BB962C8B-B14F-4D97-AF65-F5344CB8AC3E}">
        <p14:creationId xmlns:p14="http://schemas.microsoft.com/office/powerpoint/2010/main" val="135660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9791-EB80-15A6-59E5-9A088639865C}"/>
              </a:ext>
            </a:extLst>
          </p:cNvPr>
          <p:cNvSpPr>
            <a:spLocks noGrp="1"/>
          </p:cNvSpPr>
          <p:nvPr>
            <p:ph type="title"/>
          </p:nvPr>
        </p:nvSpPr>
        <p:spPr>
          <a:xfrm>
            <a:off x="101600" y="365125"/>
            <a:ext cx="2943164" cy="4810125"/>
          </a:xfrm>
        </p:spPr>
        <p:txBody>
          <a:bodyPr>
            <a:normAutofit/>
          </a:bodyPr>
          <a:lstStyle/>
          <a:p>
            <a:r>
              <a:rPr lang="en-US" dirty="0"/>
              <a:t>SST</a:t>
            </a:r>
            <a:br>
              <a:rPr lang="en-US" dirty="0"/>
            </a:br>
            <a:r>
              <a:rPr lang="en-US" sz="1800" dirty="0"/>
              <a:t>(Single Chip Series 10)</a:t>
            </a:r>
            <a:br>
              <a:rPr lang="en-US" sz="1800" dirty="0"/>
            </a:br>
            <a:r>
              <a:rPr lang="en-US" sz="1800" dirty="0"/>
              <a:t>Design Description</a:t>
            </a:r>
            <a:br>
              <a:rPr lang="en-US" sz="1800" dirty="0"/>
            </a:br>
            <a:br>
              <a:rPr lang="en-US" sz="1800" dirty="0"/>
            </a:br>
            <a:r>
              <a:rPr lang="en-US" sz="1800" dirty="0"/>
              <a:t>CPU</a:t>
            </a:r>
            <a:br>
              <a:rPr lang="en-US" sz="1800" dirty="0"/>
            </a:br>
            <a:r>
              <a:rPr lang="en-US" sz="1800" dirty="0"/>
              <a:t>  - PLA</a:t>
            </a:r>
            <a:br>
              <a:rPr lang="en-US" sz="1800" dirty="0"/>
            </a:br>
            <a:r>
              <a:rPr lang="en-US" sz="1800" dirty="0"/>
              <a:t>  - Standard Cells</a:t>
            </a:r>
            <a:br>
              <a:rPr lang="en-US" sz="1800" dirty="0"/>
            </a:br>
            <a:r>
              <a:rPr lang="en-US" sz="1800" dirty="0"/>
              <a:t>  - Registers</a:t>
            </a:r>
            <a:br>
              <a:rPr lang="en-US" sz="1800" dirty="0"/>
            </a:br>
            <a:r>
              <a:rPr lang="en-US" sz="1800" dirty="0"/>
              <a:t>RAM</a:t>
            </a:r>
            <a:br>
              <a:rPr lang="en-US" sz="1800" dirty="0"/>
            </a:br>
            <a:r>
              <a:rPr lang="en-US" sz="1800" dirty="0"/>
              <a:t>ROM</a:t>
            </a:r>
            <a:br>
              <a:rPr lang="en-US" sz="1800" dirty="0"/>
            </a:br>
            <a:r>
              <a:rPr lang="en-US" sz="1800" dirty="0"/>
              <a:t>LCD Display Driver</a:t>
            </a:r>
            <a:br>
              <a:rPr lang="en-US" sz="1800" dirty="0"/>
            </a:br>
            <a:r>
              <a:rPr lang="en-US" sz="1800" dirty="0"/>
              <a:t>Keyboard Interface</a:t>
            </a:r>
            <a:br>
              <a:rPr lang="en-US" sz="1800" dirty="0"/>
            </a:br>
            <a:r>
              <a:rPr lang="en-US" sz="1800" dirty="0"/>
              <a:t>Clock generation</a:t>
            </a:r>
          </a:p>
        </p:txBody>
      </p:sp>
      <p:pic>
        <p:nvPicPr>
          <p:cNvPr id="4" name="Picture 3">
            <a:extLst>
              <a:ext uri="{FF2B5EF4-FFF2-40B4-BE49-F238E27FC236}">
                <a16:creationId xmlns:a16="http://schemas.microsoft.com/office/drawing/2014/main" id="{F99F04C9-3BEA-72E5-D8A7-ACE97C5F0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764" y="0"/>
            <a:ext cx="9147236" cy="6869032"/>
          </a:xfrm>
          <a:prstGeom prst="rect">
            <a:avLst/>
          </a:prstGeom>
        </p:spPr>
      </p:pic>
      <p:sp>
        <p:nvSpPr>
          <p:cNvPr id="3" name="TextBox 2">
            <a:extLst>
              <a:ext uri="{FF2B5EF4-FFF2-40B4-BE49-F238E27FC236}">
                <a16:creationId xmlns:a16="http://schemas.microsoft.com/office/drawing/2014/main" id="{0031CB51-FA07-EBAF-4FAC-61166AF3435C}"/>
              </a:ext>
            </a:extLst>
          </p:cNvPr>
          <p:cNvSpPr txBox="1"/>
          <p:nvPr/>
        </p:nvSpPr>
        <p:spPr>
          <a:xfrm>
            <a:off x="7036904" y="4357315"/>
            <a:ext cx="771277" cy="369332"/>
          </a:xfrm>
          <a:prstGeom prst="rect">
            <a:avLst/>
          </a:prstGeom>
          <a:noFill/>
        </p:spPr>
        <p:txBody>
          <a:bodyPr wrap="square" rtlCol="0">
            <a:spAutoFit/>
          </a:bodyPr>
          <a:lstStyle/>
          <a:p>
            <a:r>
              <a:rPr lang="en-US" dirty="0">
                <a:solidFill>
                  <a:schemeClr val="bg1"/>
                </a:solidFill>
              </a:rPr>
              <a:t>ROM</a:t>
            </a:r>
          </a:p>
        </p:txBody>
      </p:sp>
      <p:sp>
        <p:nvSpPr>
          <p:cNvPr id="5" name="TextBox 4">
            <a:extLst>
              <a:ext uri="{FF2B5EF4-FFF2-40B4-BE49-F238E27FC236}">
                <a16:creationId xmlns:a16="http://schemas.microsoft.com/office/drawing/2014/main" id="{52C26B36-A698-FA33-DAF7-6A55ECBEEA33}"/>
              </a:ext>
            </a:extLst>
          </p:cNvPr>
          <p:cNvSpPr txBox="1"/>
          <p:nvPr/>
        </p:nvSpPr>
        <p:spPr>
          <a:xfrm>
            <a:off x="7017025" y="1845598"/>
            <a:ext cx="771277" cy="369332"/>
          </a:xfrm>
          <a:prstGeom prst="rect">
            <a:avLst/>
          </a:prstGeom>
          <a:noFill/>
        </p:spPr>
        <p:txBody>
          <a:bodyPr wrap="square" rtlCol="0">
            <a:spAutoFit/>
          </a:bodyPr>
          <a:lstStyle/>
          <a:p>
            <a:r>
              <a:rPr lang="en-US" dirty="0">
                <a:solidFill>
                  <a:schemeClr val="bg1"/>
                </a:solidFill>
              </a:rPr>
              <a:t>RAM</a:t>
            </a:r>
          </a:p>
        </p:txBody>
      </p:sp>
      <p:sp>
        <p:nvSpPr>
          <p:cNvPr id="6" name="TextBox 5">
            <a:extLst>
              <a:ext uri="{FF2B5EF4-FFF2-40B4-BE49-F238E27FC236}">
                <a16:creationId xmlns:a16="http://schemas.microsoft.com/office/drawing/2014/main" id="{D0C52F2D-DB3A-A399-F5B9-DFEDA3886277}"/>
              </a:ext>
            </a:extLst>
          </p:cNvPr>
          <p:cNvSpPr txBox="1"/>
          <p:nvPr/>
        </p:nvSpPr>
        <p:spPr>
          <a:xfrm>
            <a:off x="6914690" y="303045"/>
            <a:ext cx="771277" cy="553998"/>
          </a:xfrm>
          <a:prstGeom prst="rect">
            <a:avLst/>
          </a:prstGeom>
          <a:noFill/>
        </p:spPr>
        <p:txBody>
          <a:bodyPr wrap="square" rtlCol="0">
            <a:spAutoFit/>
          </a:bodyPr>
          <a:lstStyle/>
          <a:p>
            <a:r>
              <a:rPr lang="en-US" sz="1100" dirty="0">
                <a:solidFill>
                  <a:schemeClr val="bg1"/>
                </a:solidFill>
              </a:rPr>
              <a:t>Coupling</a:t>
            </a:r>
          </a:p>
          <a:p>
            <a:r>
              <a:rPr lang="en-US" dirty="0">
                <a:solidFill>
                  <a:schemeClr val="bg1"/>
                </a:solidFill>
              </a:rPr>
              <a:t>CAP</a:t>
            </a:r>
          </a:p>
        </p:txBody>
      </p:sp>
      <p:sp>
        <p:nvSpPr>
          <p:cNvPr id="7" name="TextBox 6">
            <a:extLst>
              <a:ext uri="{FF2B5EF4-FFF2-40B4-BE49-F238E27FC236}">
                <a16:creationId xmlns:a16="http://schemas.microsoft.com/office/drawing/2014/main" id="{3A6658FA-BE04-2105-EBD0-C0D821E8CDB3}"/>
              </a:ext>
            </a:extLst>
          </p:cNvPr>
          <p:cNvSpPr txBox="1"/>
          <p:nvPr/>
        </p:nvSpPr>
        <p:spPr>
          <a:xfrm rot="16200000">
            <a:off x="4831676" y="2211358"/>
            <a:ext cx="2312505" cy="369332"/>
          </a:xfrm>
          <a:prstGeom prst="rect">
            <a:avLst/>
          </a:prstGeom>
          <a:noFill/>
        </p:spPr>
        <p:txBody>
          <a:bodyPr wrap="square" rtlCol="0">
            <a:spAutoFit/>
          </a:bodyPr>
          <a:lstStyle/>
          <a:p>
            <a:r>
              <a:rPr lang="en-US" dirty="0">
                <a:solidFill>
                  <a:schemeClr val="bg1"/>
                </a:solidFill>
              </a:rPr>
              <a:t>Display Shift Register</a:t>
            </a:r>
          </a:p>
        </p:txBody>
      </p:sp>
      <p:sp>
        <p:nvSpPr>
          <p:cNvPr id="8" name="TextBox 7">
            <a:extLst>
              <a:ext uri="{FF2B5EF4-FFF2-40B4-BE49-F238E27FC236}">
                <a16:creationId xmlns:a16="http://schemas.microsoft.com/office/drawing/2014/main" id="{B2FBD6AA-0419-9551-3C5D-72273843F601}"/>
              </a:ext>
            </a:extLst>
          </p:cNvPr>
          <p:cNvSpPr txBox="1"/>
          <p:nvPr/>
        </p:nvSpPr>
        <p:spPr>
          <a:xfrm>
            <a:off x="7300328" y="5970180"/>
            <a:ext cx="507853" cy="584775"/>
          </a:xfrm>
          <a:prstGeom prst="rect">
            <a:avLst/>
          </a:prstGeom>
          <a:noFill/>
        </p:spPr>
        <p:txBody>
          <a:bodyPr wrap="square" rtlCol="0">
            <a:spAutoFit/>
          </a:bodyPr>
          <a:lstStyle/>
          <a:p>
            <a:r>
              <a:rPr lang="en-US" sz="3200" dirty="0">
                <a:solidFill>
                  <a:schemeClr val="bg1"/>
                </a:solidFill>
              </a:rPr>
              <a:t>©</a:t>
            </a:r>
          </a:p>
        </p:txBody>
      </p:sp>
      <p:sp>
        <p:nvSpPr>
          <p:cNvPr id="9" name="TextBox 8">
            <a:extLst>
              <a:ext uri="{FF2B5EF4-FFF2-40B4-BE49-F238E27FC236}">
                <a16:creationId xmlns:a16="http://schemas.microsoft.com/office/drawing/2014/main" id="{11F2ED14-C972-C54E-72C3-743ACBDE6B0E}"/>
              </a:ext>
            </a:extLst>
          </p:cNvPr>
          <p:cNvSpPr txBox="1"/>
          <p:nvPr/>
        </p:nvSpPr>
        <p:spPr>
          <a:xfrm>
            <a:off x="4047356" y="3547898"/>
            <a:ext cx="911476" cy="369332"/>
          </a:xfrm>
          <a:prstGeom prst="rect">
            <a:avLst/>
          </a:prstGeom>
          <a:noFill/>
        </p:spPr>
        <p:txBody>
          <a:bodyPr wrap="square" rtlCol="0">
            <a:spAutoFit/>
          </a:bodyPr>
          <a:lstStyle/>
          <a:p>
            <a:r>
              <a:rPr lang="en-US" dirty="0">
                <a:solidFill>
                  <a:schemeClr val="bg1"/>
                </a:solidFill>
              </a:rPr>
              <a:t>Analog</a:t>
            </a:r>
          </a:p>
        </p:txBody>
      </p:sp>
      <p:sp>
        <p:nvSpPr>
          <p:cNvPr id="10" name="TextBox 9">
            <a:extLst>
              <a:ext uri="{FF2B5EF4-FFF2-40B4-BE49-F238E27FC236}">
                <a16:creationId xmlns:a16="http://schemas.microsoft.com/office/drawing/2014/main" id="{A975089D-8D4C-EACD-BBDC-F5C1D54DB83D}"/>
              </a:ext>
            </a:extLst>
          </p:cNvPr>
          <p:cNvSpPr txBox="1"/>
          <p:nvPr/>
        </p:nvSpPr>
        <p:spPr>
          <a:xfrm>
            <a:off x="5864749" y="733049"/>
            <a:ext cx="3886864" cy="307777"/>
          </a:xfrm>
          <a:prstGeom prst="rect">
            <a:avLst/>
          </a:prstGeom>
          <a:noFill/>
        </p:spPr>
        <p:txBody>
          <a:bodyPr wrap="square" rtlCol="0">
            <a:spAutoFit/>
          </a:bodyPr>
          <a:lstStyle/>
          <a:p>
            <a:r>
              <a:rPr lang="en-US" sz="1400" dirty="0">
                <a:solidFill>
                  <a:schemeClr val="bg1"/>
                </a:solidFill>
              </a:rPr>
              <a:t>Pad out order routed to enable 2-layer PCB</a:t>
            </a:r>
          </a:p>
        </p:txBody>
      </p:sp>
      <p:sp>
        <p:nvSpPr>
          <p:cNvPr id="11" name="TextBox 10">
            <a:extLst>
              <a:ext uri="{FF2B5EF4-FFF2-40B4-BE49-F238E27FC236}">
                <a16:creationId xmlns:a16="http://schemas.microsoft.com/office/drawing/2014/main" id="{EACB25AB-FE36-5151-8D9B-6EF78ABBCF1E}"/>
              </a:ext>
            </a:extLst>
          </p:cNvPr>
          <p:cNvSpPr txBox="1"/>
          <p:nvPr/>
        </p:nvSpPr>
        <p:spPr>
          <a:xfrm rot="16200000">
            <a:off x="9181309" y="3748870"/>
            <a:ext cx="771277" cy="369332"/>
          </a:xfrm>
          <a:prstGeom prst="rect">
            <a:avLst/>
          </a:prstGeom>
          <a:noFill/>
        </p:spPr>
        <p:txBody>
          <a:bodyPr wrap="square" rtlCol="0">
            <a:spAutoFit/>
          </a:bodyPr>
          <a:lstStyle/>
          <a:p>
            <a:r>
              <a:rPr lang="en-US" dirty="0">
                <a:solidFill>
                  <a:schemeClr val="bg1"/>
                </a:solidFill>
              </a:rPr>
              <a:t>FFs</a:t>
            </a:r>
          </a:p>
        </p:txBody>
      </p:sp>
      <p:sp>
        <p:nvSpPr>
          <p:cNvPr id="12" name="TextBox 11">
            <a:extLst>
              <a:ext uri="{FF2B5EF4-FFF2-40B4-BE49-F238E27FC236}">
                <a16:creationId xmlns:a16="http://schemas.microsoft.com/office/drawing/2014/main" id="{E4F56637-9CE5-6212-0A24-315C1A106976}"/>
              </a:ext>
            </a:extLst>
          </p:cNvPr>
          <p:cNvSpPr txBox="1"/>
          <p:nvPr/>
        </p:nvSpPr>
        <p:spPr>
          <a:xfrm>
            <a:off x="8411020" y="2109695"/>
            <a:ext cx="771277" cy="369332"/>
          </a:xfrm>
          <a:prstGeom prst="rect">
            <a:avLst/>
          </a:prstGeom>
          <a:noFill/>
        </p:spPr>
        <p:txBody>
          <a:bodyPr wrap="square" rtlCol="0">
            <a:spAutoFit/>
          </a:bodyPr>
          <a:lstStyle/>
          <a:p>
            <a:r>
              <a:rPr lang="en-US" dirty="0">
                <a:solidFill>
                  <a:schemeClr val="bg1"/>
                </a:solidFill>
              </a:rPr>
              <a:t>PLA</a:t>
            </a:r>
          </a:p>
        </p:txBody>
      </p:sp>
      <p:grpSp>
        <p:nvGrpSpPr>
          <p:cNvPr id="15" name="Group 14">
            <a:extLst>
              <a:ext uri="{FF2B5EF4-FFF2-40B4-BE49-F238E27FC236}">
                <a16:creationId xmlns:a16="http://schemas.microsoft.com/office/drawing/2014/main" id="{DE783950-0741-2CDD-DF91-AC1C9C8BA94A}"/>
              </a:ext>
            </a:extLst>
          </p:cNvPr>
          <p:cNvGrpSpPr/>
          <p:nvPr/>
        </p:nvGrpSpPr>
        <p:grpSpPr>
          <a:xfrm>
            <a:off x="6918492" y="6047123"/>
            <a:ext cx="381836" cy="369332"/>
            <a:chOff x="1377950" y="5384800"/>
            <a:chExt cx="389160" cy="385228"/>
          </a:xfrm>
        </p:grpSpPr>
        <p:sp>
          <p:nvSpPr>
            <p:cNvPr id="13" name="TextBox 12">
              <a:extLst>
                <a:ext uri="{FF2B5EF4-FFF2-40B4-BE49-F238E27FC236}">
                  <a16:creationId xmlns:a16="http://schemas.microsoft.com/office/drawing/2014/main" id="{B13F57E2-D620-4B8B-1A36-C21A1CA30FDB}"/>
                </a:ext>
              </a:extLst>
            </p:cNvPr>
            <p:cNvSpPr txBox="1"/>
            <p:nvPr/>
          </p:nvSpPr>
          <p:spPr>
            <a:xfrm>
              <a:off x="1377950" y="5384800"/>
              <a:ext cx="389160" cy="385228"/>
            </a:xfrm>
            <a:prstGeom prst="rect">
              <a:avLst/>
            </a:prstGeom>
            <a:noFill/>
            <a:ln>
              <a:noFill/>
            </a:ln>
          </p:spPr>
          <p:txBody>
            <a:bodyPr wrap="none" rtlCol="0">
              <a:spAutoFit/>
            </a:bodyPr>
            <a:lstStyle/>
            <a:p>
              <a:r>
                <a:rPr lang="en-US" dirty="0">
                  <a:solidFill>
                    <a:schemeClr val="bg1"/>
                  </a:solidFill>
                </a:rPr>
                <a:t>M</a:t>
              </a:r>
            </a:p>
          </p:txBody>
        </p:sp>
        <p:sp>
          <p:nvSpPr>
            <p:cNvPr id="14" name="Oval 13">
              <a:extLst>
                <a:ext uri="{FF2B5EF4-FFF2-40B4-BE49-F238E27FC236}">
                  <a16:creationId xmlns:a16="http://schemas.microsoft.com/office/drawing/2014/main" id="{63FEE647-9013-D548-B6D7-57230E6F9ED9}"/>
                </a:ext>
              </a:extLst>
            </p:cNvPr>
            <p:cNvSpPr/>
            <p:nvPr/>
          </p:nvSpPr>
          <p:spPr>
            <a:xfrm>
              <a:off x="1446182" y="5435600"/>
              <a:ext cx="254000" cy="28956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16" name="TextBox 15">
            <a:extLst>
              <a:ext uri="{FF2B5EF4-FFF2-40B4-BE49-F238E27FC236}">
                <a16:creationId xmlns:a16="http://schemas.microsoft.com/office/drawing/2014/main" id="{FBEA477F-552D-7676-D611-8AA60920D321}"/>
              </a:ext>
            </a:extLst>
          </p:cNvPr>
          <p:cNvSpPr txBox="1"/>
          <p:nvPr/>
        </p:nvSpPr>
        <p:spPr>
          <a:xfrm>
            <a:off x="11337175" y="1545516"/>
            <a:ext cx="851360" cy="600164"/>
          </a:xfrm>
          <a:prstGeom prst="rect">
            <a:avLst/>
          </a:prstGeom>
          <a:noFill/>
        </p:spPr>
        <p:txBody>
          <a:bodyPr wrap="square" rtlCol="0">
            <a:spAutoFit/>
          </a:bodyPr>
          <a:lstStyle/>
          <a:p>
            <a:pPr algn="r"/>
            <a:r>
              <a:rPr lang="en-US" sz="1100" dirty="0">
                <a:solidFill>
                  <a:schemeClr val="bg1"/>
                </a:solidFill>
              </a:rPr>
              <a:t>ESD</a:t>
            </a:r>
          </a:p>
          <a:p>
            <a:pPr algn="r"/>
            <a:r>
              <a:rPr lang="en-US" sz="1100" dirty="0">
                <a:solidFill>
                  <a:schemeClr val="bg1"/>
                </a:solidFill>
              </a:rPr>
              <a:t>Latch-up</a:t>
            </a:r>
          </a:p>
          <a:p>
            <a:pPr algn="r"/>
            <a:r>
              <a:rPr lang="en-US" sz="1100" dirty="0">
                <a:solidFill>
                  <a:schemeClr val="bg1"/>
                </a:solidFill>
              </a:rPr>
              <a:t>Protection</a:t>
            </a:r>
            <a:endParaRPr lang="en-US" dirty="0">
              <a:solidFill>
                <a:schemeClr val="bg1"/>
              </a:solidFill>
            </a:endParaRPr>
          </a:p>
        </p:txBody>
      </p:sp>
      <p:sp>
        <p:nvSpPr>
          <p:cNvPr id="17" name="TextBox 16">
            <a:extLst>
              <a:ext uri="{FF2B5EF4-FFF2-40B4-BE49-F238E27FC236}">
                <a16:creationId xmlns:a16="http://schemas.microsoft.com/office/drawing/2014/main" id="{BCA7E605-480D-934A-008C-309A1CB28A35}"/>
              </a:ext>
            </a:extLst>
          </p:cNvPr>
          <p:cNvSpPr txBox="1"/>
          <p:nvPr/>
        </p:nvSpPr>
        <p:spPr>
          <a:xfrm>
            <a:off x="10058863" y="484909"/>
            <a:ext cx="608629" cy="261610"/>
          </a:xfrm>
          <a:prstGeom prst="rect">
            <a:avLst/>
          </a:prstGeom>
          <a:noFill/>
        </p:spPr>
        <p:txBody>
          <a:bodyPr wrap="square" rtlCol="0">
            <a:spAutoFit/>
          </a:bodyPr>
          <a:lstStyle/>
          <a:p>
            <a:pPr algn="r"/>
            <a:r>
              <a:rPr lang="en-US" sz="1100" dirty="0">
                <a:solidFill>
                  <a:schemeClr val="bg1"/>
                </a:solidFill>
              </a:rPr>
              <a:t>Drivers</a:t>
            </a:r>
            <a:endParaRPr lang="en-US" dirty="0">
              <a:solidFill>
                <a:schemeClr val="bg1"/>
              </a:solidFill>
            </a:endParaRPr>
          </a:p>
        </p:txBody>
      </p:sp>
      <p:sp>
        <p:nvSpPr>
          <p:cNvPr id="18" name="Slide Number Placeholder 17">
            <a:extLst>
              <a:ext uri="{FF2B5EF4-FFF2-40B4-BE49-F238E27FC236}">
                <a16:creationId xmlns:a16="http://schemas.microsoft.com/office/drawing/2014/main" id="{290FDA36-DF47-67E5-02AE-EDE90054E41A}"/>
              </a:ext>
            </a:extLst>
          </p:cNvPr>
          <p:cNvSpPr>
            <a:spLocks noGrp="1"/>
          </p:cNvSpPr>
          <p:nvPr>
            <p:ph type="sldNum" sz="quarter" idx="12"/>
          </p:nvPr>
        </p:nvSpPr>
        <p:spPr/>
        <p:txBody>
          <a:bodyPr/>
          <a:lstStyle/>
          <a:p>
            <a:fld id="{EFEBA2F1-E6BA-4FE4-99DF-179EB3A9F9BB}" type="slidenum">
              <a:rPr lang="en-US" smtClean="0"/>
              <a:t>13</a:t>
            </a:fld>
            <a:endParaRPr lang="en-US" dirty="0"/>
          </a:p>
        </p:txBody>
      </p:sp>
    </p:spTree>
    <p:extLst>
      <p:ext uri="{BB962C8B-B14F-4D97-AF65-F5344CB8AC3E}">
        <p14:creationId xmlns:p14="http://schemas.microsoft.com/office/powerpoint/2010/main" val="309332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DB62-2E8A-7080-ABAD-C0D7C7ED881E}"/>
              </a:ext>
            </a:extLst>
          </p:cNvPr>
          <p:cNvSpPr>
            <a:spLocks noGrp="1"/>
          </p:cNvSpPr>
          <p:nvPr>
            <p:ph type="title"/>
          </p:nvPr>
        </p:nvSpPr>
        <p:spPr>
          <a:xfrm>
            <a:off x="364785" y="134471"/>
            <a:ext cx="8824005" cy="6266329"/>
          </a:xfrm>
        </p:spPr>
        <p:txBody>
          <a:bodyPr>
            <a:normAutofit/>
          </a:bodyPr>
          <a:lstStyle/>
          <a:p>
            <a:r>
              <a:rPr lang="en-US" b="1" dirty="0"/>
              <a:t>Verification</a:t>
            </a:r>
            <a:br>
              <a:rPr lang="en-US" sz="3100" dirty="0"/>
            </a:br>
            <a:br>
              <a:rPr lang="en-US" sz="3100" dirty="0"/>
            </a:br>
            <a:r>
              <a:rPr lang="en-US" sz="2000" b="1" dirty="0"/>
              <a:t>During design</a:t>
            </a:r>
            <a:r>
              <a:rPr lang="en-US" sz="1600" b="1" dirty="0"/>
              <a:t>:</a:t>
            </a:r>
            <a:br>
              <a:rPr lang="en-US" sz="1600" dirty="0"/>
            </a:br>
            <a:r>
              <a:rPr lang="en-US" sz="1600" dirty="0"/>
              <a:t>	</a:t>
            </a:r>
            <a:r>
              <a:rPr lang="en-US" sz="1600" b="1" dirty="0"/>
              <a:t>Simulation</a:t>
            </a:r>
            <a:r>
              <a:rPr lang="en-US" sz="1600" dirty="0"/>
              <a:t>-Used Voyager </a:t>
            </a:r>
            <a:r>
              <a:rPr lang="en-US" sz="1600" i="1" dirty="0"/>
              <a:t>functional</a:t>
            </a:r>
            <a:r>
              <a:rPr lang="en-US" sz="1600" dirty="0"/>
              <a:t> test vectors to logic simulate full chip</a:t>
            </a:r>
            <a:br>
              <a:rPr lang="en-US" sz="1600" dirty="0"/>
            </a:br>
            <a:r>
              <a:rPr lang="en-US" sz="1600" dirty="0"/>
              <a:t>				Voyager – very high quality low PPM</a:t>
            </a:r>
            <a:br>
              <a:rPr lang="en-US" sz="1600" dirty="0"/>
            </a:br>
            <a:r>
              <a:rPr lang="en-US" sz="1600" dirty="0"/>
              <a:t>		</a:t>
            </a:r>
            <a:r>
              <a:rPr lang="en-US" sz="1600" b="1" dirty="0"/>
              <a:t>HP SPICE </a:t>
            </a:r>
            <a:r>
              <a:rPr lang="en-US" sz="1600" dirty="0"/>
              <a:t>simulated custom cells, critical timing paths</a:t>
            </a:r>
            <a:br>
              <a:rPr lang="en-US" sz="1600" dirty="0"/>
            </a:br>
            <a:r>
              <a:rPr lang="en-US" sz="1600" dirty="0"/>
              <a:t>	</a:t>
            </a:r>
            <a:r>
              <a:rPr lang="en-US" sz="1600" b="1" dirty="0"/>
              <a:t>SCOPE</a:t>
            </a:r>
            <a:r>
              <a:rPr lang="en-US" sz="1600" dirty="0"/>
              <a:t> – Sandia Controllability and Observability program used to evaluate testability</a:t>
            </a:r>
            <a:br>
              <a:rPr lang="en-US" sz="1600" dirty="0"/>
            </a:br>
            <a:r>
              <a:rPr lang="en-US" sz="1600" dirty="0"/>
              <a:t>	</a:t>
            </a:r>
            <a:r>
              <a:rPr lang="en-US" sz="1600" b="1" dirty="0"/>
              <a:t>DRC, LVS- </a:t>
            </a:r>
            <a:r>
              <a:rPr lang="en-US" sz="1600" dirty="0"/>
              <a:t>run on Amdahl in Loveland, Colorado</a:t>
            </a:r>
            <a:br>
              <a:rPr lang="en-US" sz="1600" dirty="0"/>
            </a:br>
            <a:br>
              <a:rPr lang="en-US" sz="1600" dirty="0"/>
            </a:br>
            <a:r>
              <a:rPr lang="en-US" sz="2000" b="1" dirty="0"/>
              <a:t>During manufacture</a:t>
            </a:r>
            <a:r>
              <a:rPr lang="en-US" sz="1600" b="1" dirty="0"/>
              <a:t>:</a:t>
            </a:r>
            <a:br>
              <a:rPr lang="en-US" sz="1600" dirty="0"/>
            </a:br>
            <a:r>
              <a:rPr lang="en-US" sz="1600" dirty="0"/>
              <a:t>	</a:t>
            </a:r>
            <a:r>
              <a:rPr lang="en-US" sz="1600" b="1" dirty="0"/>
              <a:t>ATE</a:t>
            </a:r>
            <a:r>
              <a:rPr lang="en-US" sz="1600" dirty="0"/>
              <a:t>- Schlumberger Sentry 7, Sentinel testing- full pattern, electrical spec testing</a:t>
            </a:r>
            <a:br>
              <a:rPr lang="en-US" sz="1600" dirty="0"/>
            </a:br>
            <a:r>
              <a:rPr lang="en-US" sz="1600" dirty="0"/>
              <a:t>	Did multipattern RAM retention testing</a:t>
            </a:r>
            <a:br>
              <a:rPr lang="en-US" sz="1600" dirty="0"/>
            </a:br>
            <a:r>
              <a:rPr lang="en-US" sz="1600" dirty="0"/>
              <a:t>	ROM verification</a:t>
            </a:r>
            <a:br>
              <a:rPr lang="en-US" sz="1600" dirty="0"/>
            </a:br>
            <a:br>
              <a:rPr lang="en-US" sz="1600" dirty="0"/>
            </a:br>
            <a:r>
              <a:rPr lang="en-US" sz="2000" b="1" dirty="0"/>
              <a:t>Prototyping</a:t>
            </a:r>
            <a:r>
              <a:rPr lang="en-US" sz="1600" b="1" dirty="0"/>
              <a:t>:</a:t>
            </a:r>
            <a:br>
              <a:rPr lang="en-US" sz="1600" dirty="0"/>
            </a:br>
            <a:r>
              <a:rPr lang="en-US" sz="1600" dirty="0"/>
              <a:t>	Did </a:t>
            </a:r>
            <a:r>
              <a:rPr lang="en-US" sz="1600" b="1" i="1" dirty="0"/>
              <a:t>large proto builds </a:t>
            </a:r>
            <a:r>
              <a:rPr lang="en-US" sz="1600" dirty="0"/>
              <a:t>(had people on site run units thru paces)</a:t>
            </a:r>
            <a:br>
              <a:rPr lang="en-US" sz="1600" dirty="0"/>
            </a:br>
            <a:r>
              <a:rPr lang="en-US" sz="1600" dirty="0"/>
              <a:t>	Also had technicians </a:t>
            </a:r>
            <a:r>
              <a:rPr lang="en-US" sz="1600" b="1" i="1" dirty="0"/>
              <a:t>verify every user manual example </a:t>
            </a:r>
            <a:r>
              <a:rPr lang="en-US" sz="1600" dirty="0"/>
              <a:t>for all models</a:t>
            </a:r>
            <a:br>
              <a:rPr lang="en-US" sz="2400" dirty="0"/>
            </a:br>
            <a:endParaRPr lang="en-US" dirty="0"/>
          </a:p>
        </p:txBody>
      </p:sp>
      <p:pic>
        <p:nvPicPr>
          <p:cNvPr id="1028" name="Picture 4" descr="SENTRY 7/10/20/21 – NRM Test Solutions Inc.">
            <a:extLst>
              <a:ext uri="{FF2B5EF4-FFF2-40B4-BE49-F238E27FC236}">
                <a16:creationId xmlns:a16="http://schemas.microsoft.com/office/drawing/2014/main" id="{583FA1BA-5C99-F82F-81CE-FEB4BD2CF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6870" y="3636294"/>
            <a:ext cx="2077580" cy="13650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P Sauce - Original 255g – International Food Shop">
            <a:extLst>
              <a:ext uri="{FF2B5EF4-FFF2-40B4-BE49-F238E27FC236}">
                <a16:creationId xmlns:a16="http://schemas.microsoft.com/office/drawing/2014/main" id="{0B7BD8C3-16AD-402E-76A6-AE25D61777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6728"/>
          <a:stretch/>
        </p:blipFill>
        <p:spPr bwMode="auto">
          <a:xfrm>
            <a:off x="11287202" y="1944339"/>
            <a:ext cx="904798" cy="123484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ewlett Packard Hp 12c Owners Handbook (Owners Handbook and Problem Solving  Guide): Hewlett Packard: Amazon.com: Books">
            <a:extLst>
              <a:ext uri="{FF2B5EF4-FFF2-40B4-BE49-F238E27FC236}">
                <a16:creationId xmlns:a16="http://schemas.microsoft.com/office/drawing/2014/main" id="{769EB9A3-777E-FEAE-7EEE-FDD2D6D0B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5287" y="5202859"/>
            <a:ext cx="1084611" cy="15602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8E8A5119-D2EA-DBF0-9414-DB8E4B30A4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249" t="13092" r="8157" b="25165"/>
          <a:stretch/>
        </p:blipFill>
        <p:spPr bwMode="auto">
          <a:xfrm>
            <a:off x="8569759" y="259897"/>
            <a:ext cx="2787548" cy="14205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P Vintage Calculators for sale | eBay">
            <a:extLst>
              <a:ext uri="{FF2B5EF4-FFF2-40B4-BE49-F238E27FC236}">
                <a16:creationId xmlns:a16="http://schemas.microsoft.com/office/drawing/2014/main" id="{9D716F10-E2B8-B65E-4F17-3BC5F008A2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7556475" y="5395624"/>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P Vintage Calculators for sale | eBay">
            <a:extLst>
              <a:ext uri="{FF2B5EF4-FFF2-40B4-BE49-F238E27FC236}">
                <a16:creationId xmlns:a16="http://schemas.microsoft.com/office/drawing/2014/main" id="{B8C5967F-5912-8332-FBEF-EEBCA9777C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7708875" y="5548024"/>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P Vintage Calculators for sale | eBay">
            <a:extLst>
              <a:ext uri="{FF2B5EF4-FFF2-40B4-BE49-F238E27FC236}">
                <a16:creationId xmlns:a16="http://schemas.microsoft.com/office/drawing/2014/main" id="{CDDBC49F-8262-EC98-905F-A97E2E6342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7861275" y="5700424"/>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P Vintage Calculators for sale | eBay">
            <a:extLst>
              <a:ext uri="{FF2B5EF4-FFF2-40B4-BE49-F238E27FC236}">
                <a16:creationId xmlns:a16="http://schemas.microsoft.com/office/drawing/2014/main" id="{3605693D-0C76-00BC-FC77-5D97A569C5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8013675" y="5852824"/>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P Vintage Calculators for sale | eBay">
            <a:extLst>
              <a:ext uri="{FF2B5EF4-FFF2-40B4-BE49-F238E27FC236}">
                <a16:creationId xmlns:a16="http://schemas.microsoft.com/office/drawing/2014/main" id="{15EE4B36-E2D4-9A69-20AC-A603F4EEE1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8166075" y="6005224"/>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P Vintage Calculators for sale | eBay">
            <a:extLst>
              <a:ext uri="{FF2B5EF4-FFF2-40B4-BE49-F238E27FC236}">
                <a16:creationId xmlns:a16="http://schemas.microsoft.com/office/drawing/2014/main" id="{986D5304-FBA0-995C-EC41-783475F05D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8337687" y="6103247"/>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P Vintage Calculators for sale | eBay">
            <a:extLst>
              <a:ext uri="{FF2B5EF4-FFF2-40B4-BE49-F238E27FC236}">
                <a16:creationId xmlns:a16="http://schemas.microsoft.com/office/drawing/2014/main" id="{BFE9EE85-ABC6-835B-D18C-998C77D375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8490087" y="6255647"/>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P Vintage Calculators for sale | eBay">
            <a:extLst>
              <a:ext uri="{FF2B5EF4-FFF2-40B4-BE49-F238E27FC236}">
                <a16:creationId xmlns:a16="http://schemas.microsoft.com/office/drawing/2014/main" id="{169E80CF-8448-2EAC-79A4-21F3E96BF3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8659945" y="6331401"/>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P Vintage Calculators for sale | eBay">
            <a:extLst>
              <a:ext uri="{FF2B5EF4-FFF2-40B4-BE49-F238E27FC236}">
                <a16:creationId xmlns:a16="http://schemas.microsoft.com/office/drawing/2014/main" id="{ABD2BCDD-80FC-CF42-162B-142CA48E0C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48" t="40630" r="4093" b="9333"/>
          <a:stretch/>
        </p:blipFill>
        <p:spPr bwMode="auto">
          <a:xfrm>
            <a:off x="8812345" y="6483801"/>
            <a:ext cx="424250" cy="26035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mdahl 470V/6 (1975) : Fujitsu Global">
            <a:extLst>
              <a:ext uri="{FF2B5EF4-FFF2-40B4-BE49-F238E27FC236}">
                <a16:creationId xmlns:a16="http://schemas.microsoft.com/office/drawing/2014/main" id="{0F698D65-F292-B81D-0975-98F0EF3B26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5783" y="2122706"/>
            <a:ext cx="1939009" cy="12042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E678D8-4648-D42E-6F8B-2387864B205B}"/>
              </a:ext>
            </a:extLst>
          </p:cNvPr>
          <p:cNvPicPr>
            <a:picLocks noChangeAspect="1"/>
          </p:cNvPicPr>
          <p:nvPr/>
        </p:nvPicPr>
        <p:blipFill rotWithShape="1">
          <a:blip r:embed="rId9"/>
          <a:srcRect l="11748" t="32110" r="43084" b="23866"/>
          <a:stretch/>
        </p:blipFill>
        <p:spPr>
          <a:xfrm>
            <a:off x="6606280" y="259897"/>
            <a:ext cx="1596340" cy="1319749"/>
          </a:xfrm>
          <a:prstGeom prst="rect">
            <a:avLst/>
          </a:prstGeom>
        </p:spPr>
      </p:pic>
      <p:sp>
        <p:nvSpPr>
          <p:cNvPr id="3" name="TextBox 2">
            <a:extLst>
              <a:ext uri="{FF2B5EF4-FFF2-40B4-BE49-F238E27FC236}">
                <a16:creationId xmlns:a16="http://schemas.microsoft.com/office/drawing/2014/main" id="{77806AF9-68DB-9CC9-27EA-D408ABA357A7}"/>
              </a:ext>
            </a:extLst>
          </p:cNvPr>
          <p:cNvSpPr txBox="1"/>
          <p:nvPr/>
        </p:nvSpPr>
        <p:spPr>
          <a:xfrm>
            <a:off x="11635161" y="2621304"/>
            <a:ext cx="538930" cy="646331"/>
          </a:xfrm>
          <a:prstGeom prst="rect">
            <a:avLst/>
          </a:prstGeom>
          <a:noFill/>
        </p:spPr>
        <p:txBody>
          <a:bodyPr wrap="none" rtlCol="0">
            <a:spAutoFit/>
          </a:bodyPr>
          <a:lstStyle/>
          <a:p>
            <a:r>
              <a:rPr lang="en-US" sz="3600" b="1" dirty="0">
                <a:solidFill>
                  <a:srgbClr val="FF0000"/>
                </a:solidFill>
                <a:sym typeface="Symbol" panose="05050102010706020507" pitchFamily="18" charset="2"/>
              </a:rPr>
              <a:t></a:t>
            </a:r>
            <a:endParaRPr lang="en-US" sz="3600" b="1" dirty="0">
              <a:solidFill>
                <a:srgbClr val="FF0000"/>
              </a:solidFill>
            </a:endParaRPr>
          </a:p>
        </p:txBody>
      </p:sp>
      <p:sp>
        <p:nvSpPr>
          <p:cNvPr id="5" name="Slide Number Placeholder 4">
            <a:extLst>
              <a:ext uri="{FF2B5EF4-FFF2-40B4-BE49-F238E27FC236}">
                <a16:creationId xmlns:a16="http://schemas.microsoft.com/office/drawing/2014/main" id="{681D25DC-1BFF-F71B-01A3-AB37A76B980A}"/>
              </a:ext>
            </a:extLst>
          </p:cNvPr>
          <p:cNvSpPr>
            <a:spLocks noGrp="1"/>
          </p:cNvSpPr>
          <p:nvPr>
            <p:ph type="sldNum" sz="quarter" idx="12"/>
          </p:nvPr>
        </p:nvSpPr>
        <p:spPr/>
        <p:txBody>
          <a:bodyPr/>
          <a:lstStyle/>
          <a:p>
            <a:fld id="{EFEBA2F1-E6BA-4FE4-99DF-179EB3A9F9BB}" type="slidenum">
              <a:rPr lang="en-US" smtClean="0"/>
              <a:t>14</a:t>
            </a:fld>
            <a:endParaRPr lang="en-US" dirty="0"/>
          </a:p>
        </p:txBody>
      </p:sp>
    </p:spTree>
    <p:extLst>
      <p:ext uri="{BB962C8B-B14F-4D97-AF65-F5344CB8AC3E}">
        <p14:creationId xmlns:p14="http://schemas.microsoft.com/office/powerpoint/2010/main" val="201521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2A3D6-233A-6E2D-ED16-F8F0481E4B0A}"/>
              </a:ext>
            </a:extLst>
          </p:cNvPr>
          <p:cNvSpPr>
            <a:spLocks noGrp="1"/>
          </p:cNvSpPr>
          <p:nvPr>
            <p:ph type="sldNum" sz="quarter" idx="12"/>
          </p:nvPr>
        </p:nvSpPr>
        <p:spPr/>
        <p:txBody>
          <a:bodyPr/>
          <a:lstStyle/>
          <a:p>
            <a:fld id="{EFEBA2F1-E6BA-4FE4-99DF-179EB3A9F9BB}" type="slidenum">
              <a:rPr lang="en-US" smtClean="0"/>
              <a:t>15</a:t>
            </a:fld>
            <a:endParaRPr lang="en-US" dirty="0"/>
          </a:p>
        </p:txBody>
      </p:sp>
      <p:sp>
        <p:nvSpPr>
          <p:cNvPr id="7" name="TextBox 6">
            <a:extLst>
              <a:ext uri="{FF2B5EF4-FFF2-40B4-BE49-F238E27FC236}">
                <a16:creationId xmlns:a16="http://schemas.microsoft.com/office/drawing/2014/main" id="{6F28A648-3432-DBFD-5D63-F7A38B59268A}"/>
              </a:ext>
            </a:extLst>
          </p:cNvPr>
          <p:cNvSpPr txBox="1"/>
          <p:nvPr/>
        </p:nvSpPr>
        <p:spPr>
          <a:xfrm>
            <a:off x="3803794" y="-1"/>
            <a:ext cx="1949444" cy="646331"/>
          </a:xfrm>
          <a:prstGeom prst="rect">
            <a:avLst/>
          </a:prstGeom>
          <a:noFill/>
        </p:spPr>
        <p:txBody>
          <a:bodyPr wrap="none" rtlCol="0">
            <a:spAutoFit/>
          </a:bodyPr>
          <a:lstStyle/>
          <a:p>
            <a:r>
              <a:rPr lang="en-US" b="1" dirty="0">
                <a:solidFill>
                  <a:srgbClr val="0000FF"/>
                </a:solidFill>
              </a:rPr>
              <a:t>Oscillator</a:t>
            </a:r>
          </a:p>
          <a:p>
            <a:r>
              <a:rPr lang="en-US" b="1" dirty="0">
                <a:solidFill>
                  <a:srgbClr val="0000FF"/>
                </a:solidFill>
              </a:rPr>
              <a:t>Resistor, Capacitor</a:t>
            </a:r>
          </a:p>
        </p:txBody>
      </p:sp>
      <p:sp>
        <p:nvSpPr>
          <p:cNvPr id="14" name="TextBox 13">
            <a:extLst>
              <a:ext uri="{FF2B5EF4-FFF2-40B4-BE49-F238E27FC236}">
                <a16:creationId xmlns:a16="http://schemas.microsoft.com/office/drawing/2014/main" id="{6689815D-3671-07C3-A8F3-2D3EE4662756}"/>
              </a:ext>
            </a:extLst>
          </p:cNvPr>
          <p:cNvSpPr txBox="1"/>
          <p:nvPr/>
        </p:nvSpPr>
        <p:spPr>
          <a:xfrm>
            <a:off x="6065327" y="-4398"/>
            <a:ext cx="2093522" cy="707886"/>
          </a:xfrm>
          <a:prstGeom prst="rect">
            <a:avLst/>
          </a:prstGeom>
          <a:noFill/>
        </p:spPr>
        <p:txBody>
          <a:bodyPr wrap="none" rtlCol="0">
            <a:spAutoFit/>
          </a:bodyPr>
          <a:lstStyle/>
          <a:p>
            <a:pPr algn="ctr"/>
            <a:r>
              <a:rPr lang="en-US" sz="2000" b="1" dirty="0">
                <a:solidFill>
                  <a:srgbClr val="0000FF"/>
                </a:solidFill>
              </a:rPr>
              <a:t>ROM,RAM,</a:t>
            </a:r>
          </a:p>
          <a:p>
            <a:pPr algn="ctr"/>
            <a:r>
              <a:rPr lang="en-US" sz="2000" b="1" dirty="0">
                <a:solidFill>
                  <a:srgbClr val="0000FF"/>
                </a:solidFill>
              </a:rPr>
              <a:t>Keyboard, Display</a:t>
            </a:r>
          </a:p>
        </p:txBody>
      </p:sp>
      <p:sp>
        <p:nvSpPr>
          <p:cNvPr id="18" name="TextBox 17">
            <a:extLst>
              <a:ext uri="{FF2B5EF4-FFF2-40B4-BE49-F238E27FC236}">
                <a16:creationId xmlns:a16="http://schemas.microsoft.com/office/drawing/2014/main" id="{A5D11F55-530C-440D-1727-CA1E9B9EFED5}"/>
              </a:ext>
            </a:extLst>
          </p:cNvPr>
          <p:cNvSpPr txBox="1"/>
          <p:nvPr/>
        </p:nvSpPr>
        <p:spPr>
          <a:xfrm>
            <a:off x="68146" y="926053"/>
            <a:ext cx="2412747" cy="830997"/>
          </a:xfrm>
          <a:prstGeom prst="rect">
            <a:avLst/>
          </a:prstGeom>
          <a:noFill/>
        </p:spPr>
        <p:txBody>
          <a:bodyPr wrap="square">
            <a:spAutoFit/>
          </a:bodyPr>
          <a:lstStyle/>
          <a:p>
            <a:r>
              <a:rPr lang="en-US" sz="2400" b="1" dirty="0"/>
              <a:t>Voyager System</a:t>
            </a:r>
            <a:br>
              <a:rPr lang="en-US" sz="2400" b="1" dirty="0"/>
            </a:br>
            <a:r>
              <a:rPr lang="en-US" sz="2400" b="1" dirty="0"/>
              <a:t>HP10, HP11,HP12</a:t>
            </a:r>
            <a:endParaRPr lang="en-US" sz="2400" dirty="0"/>
          </a:p>
        </p:txBody>
      </p:sp>
      <p:sp>
        <p:nvSpPr>
          <p:cNvPr id="19" name="TextBox 18">
            <a:extLst>
              <a:ext uri="{FF2B5EF4-FFF2-40B4-BE49-F238E27FC236}">
                <a16:creationId xmlns:a16="http://schemas.microsoft.com/office/drawing/2014/main" id="{CBC7EDDE-9B73-39D4-EFCF-D93A256D000B}"/>
              </a:ext>
            </a:extLst>
          </p:cNvPr>
          <p:cNvSpPr txBox="1"/>
          <p:nvPr/>
        </p:nvSpPr>
        <p:spPr>
          <a:xfrm>
            <a:off x="147754" y="1966748"/>
            <a:ext cx="236915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 ICs</a:t>
            </a:r>
          </a:p>
          <a:p>
            <a:pPr marL="285750" indent="-285750">
              <a:buFont typeface="Arial" panose="020B0604020202020204" pitchFamily="34" charset="0"/>
              <a:buChar char="•"/>
            </a:pPr>
            <a:r>
              <a:rPr lang="en-US" dirty="0"/>
              <a:t>(2) PCBs</a:t>
            </a:r>
          </a:p>
          <a:p>
            <a:pPr marL="742950" lvl="1" indent="-285750">
              <a:buFont typeface="Arial" panose="020B0604020202020204" pitchFamily="34" charset="0"/>
              <a:buChar char="•"/>
            </a:pPr>
            <a:r>
              <a:rPr lang="en-US" dirty="0"/>
              <a:t>1 Higher cost </a:t>
            </a:r>
          </a:p>
          <a:p>
            <a:pPr marL="285750" indent="-285750">
              <a:buFont typeface="Arial" panose="020B0604020202020204" pitchFamily="34" charset="0"/>
              <a:buChar char="•"/>
            </a:pPr>
            <a:r>
              <a:rPr lang="en-US" dirty="0"/>
              <a:t>Plastic Dam</a:t>
            </a:r>
          </a:p>
          <a:p>
            <a:pPr marL="285750" indent="-285750">
              <a:buFont typeface="Arial" panose="020B0604020202020204" pitchFamily="34" charset="0"/>
              <a:buChar char="•"/>
            </a:pPr>
            <a:r>
              <a:rPr lang="en-US" dirty="0"/>
              <a:t>PCB-PCB connection</a:t>
            </a:r>
          </a:p>
          <a:p>
            <a:pPr marL="285750" indent="-285750">
              <a:buFont typeface="Arial" panose="020B0604020202020204" pitchFamily="34" charset="0"/>
              <a:buChar char="•"/>
            </a:pPr>
            <a:r>
              <a:rPr lang="en-US" dirty="0"/>
              <a:t>Wires</a:t>
            </a:r>
          </a:p>
          <a:p>
            <a:pPr marL="285750" indent="-285750">
              <a:buFont typeface="Arial" panose="020B0604020202020204" pitchFamily="34" charset="0"/>
              <a:buChar char="•"/>
            </a:pPr>
            <a:r>
              <a:rPr lang="en-US" dirty="0"/>
              <a:t>Non-surface mount R and Cs</a:t>
            </a:r>
          </a:p>
        </p:txBody>
      </p:sp>
      <p:sp>
        <p:nvSpPr>
          <p:cNvPr id="20" name="TextBox 19">
            <a:extLst>
              <a:ext uri="{FF2B5EF4-FFF2-40B4-BE49-F238E27FC236}">
                <a16:creationId xmlns:a16="http://schemas.microsoft.com/office/drawing/2014/main" id="{E7E76E1B-587D-73E7-5E76-700254F876AB}"/>
              </a:ext>
            </a:extLst>
          </p:cNvPr>
          <p:cNvSpPr txBox="1"/>
          <p:nvPr/>
        </p:nvSpPr>
        <p:spPr>
          <a:xfrm>
            <a:off x="147754" y="4794992"/>
            <a:ext cx="2094888" cy="923330"/>
          </a:xfrm>
          <a:prstGeom prst="rect">
            <a:avLst/>
          </a:prstGeom>
          <a:noFill/>
        </p:spPr>
        <p:txBody>
          <a:bodyPr wrap="square" rtlCol="0">
            <a:spAutoFit/>
          </a:bodyPr>
          <a:lstStyle/>
          <a:p>
            <a:r>
              <a:rPr lang="en-US" dirty="0"/>
              <a:t>* Big </a:t>
            </a:r>
            <a:r>
              <a:rPr lang="en-US" b="1" dirty="0"/>
              <a:t>THANK YOU </a:t>
            </a:r>
            <a:r>
              <a:rPr lang="en-US" dirty="0"/>
              <a:t>to Bob </a:t>
            </a:r>
            <a:r>
              <a:rPr lang="en-US" dirty="0" err="1"/>
              <a:t>Prosperi</a:t>
            </a:r>
            <a:r>
              <a:rPr lang="en-US" dirty="0"/>
              <a:t> for this photo!</a:t>
            </a:r>
          </a:p>
        </p:txBody>
      </p:sp>
      <p:sp>
        <p:nvSpPr>
          <p:cNvPr id="2" name="TextBox 1">
            <a:extLst>
              <a:ext uri="{FF2B5EF4-FFF2-40B4-BE49-F238E27FC236}">
                <a16:creationId xmlns:a16="http://schemas.microsoft.com/office/drawing/2014/main" id="{BF468265-FD82-EB8F-E856-591D875A6766}"/>
              </a:ext>
            </a:extLst>
          </p:cNvPr>
          <p:cNvSpPr txBox="1"/>
          <p:nvPr/>
        </p:nvSpPr>
        <p:spPr>
          <a:xfrm>
            <a:off x="10728533" y="5071991"/>
            <a:ext cx="787395" cy="646331"/>
          </a:xfrm>
          <a:prstGeom prst="rect">
            <a:avLst/>
          </a:prstGeom>
          <a:noFill/>
        </p:spPr>
        <p:txBody>
          <a:bodyPr wrap="square" rtlCol="0">
            <a:spAutoFit/>
          </a:bodyPr>
          <a:lstStyle/>
          <a:p>
            <a:pPr algn="r"/>
            <a:r>
              <a:rPr lang="en-US" b="1" dirty="0">
                <a:solidFill>
                  <a:srgbClr val="0000FF"/>
                </a:solidFill>
              </a:rPr>
              <a:t>ESD</a:t>
            </a:r>
          </a:p>
          <a:p>
            <a:pPr algn="r"/>
            <a:r>
              <a:rPr lang="en-US" b="1" dirty="0">
                <a:solidFill>
                  <a:srgbClr val="0000FF"/>
                </a:solidFill>
              </a:rPr>
              <a:t>Spring</a:t>
            </a:r>
          </a:p>
        </p:txBody>
      </p:sp>
      <p:pic>
        <p:nvPicPr>
          <p:cNvPr id="16" name="Picture 15">
            <a:extLst>
              <a:ext uri="{FF2B5EF4-FFF2-40B4-BE49-F238E27FC236}">
                <a16:creationId xmlns:a16="http://schemas.microsoft.com/office/drawing/2014/main" id="{4EC4047C-86FD-6063-1F80-75F97D3EDD23}"/>
              </a:ext>
            </a:extLst>
          </p:cNvPr>
          <p:cNvPicPr>
            <a:picLocks noChangeAspect="1"/>
          </p:cNvPicPr>
          <p:nvPr/>
        </p:nvPicPr>
        <p:blipFill rotWithShape="1">
          <a:blip r:embed="rId3">
            <a:extLst>
              <a:ext uri="{28A0092B-C50C-407E-A947-70E740481C1C}">
                <a14:useLocalDpi xmlns:a14="http://schemas.microsoft.com/office/drawing/2010/main" val="0"/>
              </a:ext>
            </a:extLst>
          </a:blip>
          <a:srcRect l="14914" t="4419" r="23877" b="10634"/>
          <a:stretch/>
        </p:blipFill>
        <p:spPr>
          <a:xfrm>
            <a:off x="2388477" y="716705"/>
            <a:ext cx="9803524" cy="6127796"/>
          </a:xfrm>
          <a:prstGeom prst="rect">
            <a:avLst/>
          </a:prstGeom>
        </p:spPr>
      </p:pic>
      <p:sp>
        <p:nvSpPr>
          <p:cNvPr id="6" name="TextBox 5">
            <a:extLst>
              <a:ext uri="{FF2B5EF4-FFF2-40B4-BE49-F238E27FC236}">
                <a16:creationId xmlns:a16="http://schemas.microsoft.com/office/drawing/2014/main" id="{69F3C59B-2947-DB4F-748F-116DA8ABAC09}"/>
              </a:ext>
            </a:extLst>
          </p:cNvPr>
          <p:cNvSpPr txBox="1"/>
          <p:nvPr/>
        </p:nvSpPr>
        <p:spPr>
          <a:xfrm>
            <a:off x="2298088" y="0"/>
            <a:ext cx="1205908" cy="646331"/>
          </a:xfrm>
          <a:prstGeom prst="rect">
            <a:avLst/>
          </a:prstGeom>
          <a:noFill/>
        </p:spPr>
        <p:txBody>
          <a:bodyPr wrap="square" rtlCol="0">
            <a:spAutoFit/>
          </a:bodyPr>
          <a:lstStyle/>
          <a:p>
            <a:r>
              <a:rPr lang="en-US" b="1" dirty="0">
                <a:solidFill>
                  <a:srgbClr val="0000FF"/>
                </a:solidFill>
              </a:rPr>
              <a:t>Keep-Alive</a:t>
            </a:r>
          </a:p>
          <a:p>
            <a:r>
              <a:rPr lang="en-US" b="1" dirty="0">
                <a:solidFill>
                  <a:srgbClr val="0000FF"/>
                </a:solidFill>
              </a:rPr>
              <a:t>Capacitor</a:t>
            </a:r>
          </a:p>
        </p:txBody>
      </p:sp>
      <p:sp>
        <p:nvSpPr>
          <p:cNvPr id="8" name="TextBox 7">
            <a:extLst>
              <a:ext uri="{FF2B5EF4-FFF2-40B4-BE49-F238E27FC236}">
                <a16:creationId xmlns:a16="http://schemas.microsoft.com/office/drawing/2014/main" id="{BF082B3F-6CA4-D250-391B-CC25B2595E84}"/>
              </a:ext>
            </a:extLst>
          </p:cNvPr>
          <p:cNvSpPr txBox="1"/>
          <p:nvPr/>
        </p:nvSpPr>
        <p:spPr>
          <a:xfrm>
            <a:off x="8890847" y="106118"/>
            <a:ext cx="800219" cy="523220"/>
          </a:xfrm>
          <a:prstGeom prst="rect">
            <a:avLst/>
          </a:prstGeom>
          <a:noFill/>
        </p:spPr>
        <p:txBody>
          <a:bodyPr wrap="none" rtlCol="0">
            <a:spAutoFit/>
          </a:bodyPr>
          <a:lstStyle/>
          <a:p>
            <a:pPr algn="ctr"/>
            <a:r>
              <a:rPr lang="en-US" sz="2800" b="1" dirty="0">
                <a:solidFill>
                  <a:srgbClr val="0000FF"/>
                </a:solidFill>
              </a:rPr>
              <a:t>CPU</a:t>
            </a:r>
          </a:p>
        </p:txBody>
      </p:sp>
      <p:cxnSp>
        <p:nvCxnSpPr>
          <p:cNvPr id="10" name="Straight Arrow Connector 9">
            <a:extLst>
              <a:ext uri="{FF2B5EF4-FFF2-40B4-BE49-F238E27FC236}">
                <a16:creationId xmlns:a16="http://schemas.microsoft.com/office/drawing/2014/main" id="{F6366731-638A-CBFA-2217-8EC2D78B5BE6}"/>
              </a:ext>
            </a:extLst>
          </p:cNvPr>
          <p:cNvCxnSpPr>
            <a:cxnSpLocks/>
          </p:cNvCxnSpPr>
          <p:nvPr/>
        </p:nvCxnSpPr>
        <p:spPr>
          <a:xfrm>
            <a:off x="4666276" y="647530"/>
            <a:ext cx="350820" cy="1422116"/>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103576-B23E-23C6-A4DF-46386252B61C}"/>
              </a:ext>
            </a:extLst>
          </p:cNvPr>
          <p:cNvCxnSpPr>
            <a:cxnSpLocks/>
          </p:cNvCxnSpPr>
          <p:nvPr/>
        </p:nvCxnSpPr>
        <p:spPr>
          <a:xfrm>
            <a:off x="9280895" y="569723"/>
            <a:ext cx="0" cy="940423"/>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A36C942-0F88-F618-EF9A-88C3F58C501E}"/>
              </a:ext>
            </a:extLst>
          </p:cNvPr>
          <p:cNvCxnSpPr>
            <a:cxnSpLocks/>
          </p:cNvCxnSpPr>
          <p:nvPr/>
        </p:nvCxnSpPr>
        <p:spPr>
          <a:xfrm>
            <a:off x="7253513" y="584421"/>
            <a:ext cx="70923" cy="874924"/>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962E58B-A261-5924-9E98-C649F47BA9A6}"/>
              </a:ext>
            </a:extLst>
          </p:cNvPr>
          <p:cNvCxnSpPr>
            <a:cxnSpLocks/>
          </p:cNvCxnSpPr>
          <p:nvPr/>
        </p:nvCxnSpPr>
        <p:spPr>
          <a:xfrm>
            <a:off x="3178870" y="646330"/>
            <a:ext cx="233693" cy="1404143"/>
          </a:xfrm>
          <a:prstGeom prst="straightConnector1">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90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9A0611-7362-B671-DDF4-167A85777077}"/>
              </a:ext>
            </a:extLst>
          </p:cNvPr>
          <p:cNvPicPr>
            <a:picLocks noChangeAspect="1"/>
          </p:cNvPicPr>
          <p:nvPr/>
        </p:nvPicPr>
        <p:blipFill rotWithShape="1">
          <a:blip r:embed="rId3">
            <a:extLst>
              <a:ext uri="{28A0092B-C50C-407E-A947-70E740481C1C}">
                <a14:useLocalDpi xmlns:a14="http://schemas.microsoft.com/office/drawing/2010/main" val="0"/>
              </a:ext>
            </a:extLst>
          </a:blip>
          <a:srcRect l="16596" t="5461" r="13670" b="4419"/>
          <a:stretch/>
        </p:blipFill>
        <p:spPr>
          <a:xfrm>
            <a:off x="2298088" y="1092943"/>
            <a:ext cx="9904420" cy="5765057"/>
          </a:xfrm>
          <a:prstGeom prst="rect">
            <a:avLst/>
          </a:prstGeom>
        </p:spPr>
      </p:pic>
      <p:sp>
        <p:nvSpPr>
          <p:cNvPr id="3" name="Slide Number Placeholder 2">
            <a:extLst>
              <a:ext uri="{FF2B5EF4-FFF2-40B4-BE49-F238E27FC236}">
                <a16:creationId xmlns:a16="http://schemas.microsoft.com/office/drawing/2014/main" id="{54B2A3D6-233A-6E2D-ED16-F8F0481E4B0A}"/>
              </a:ext>
            </a:extLst>
          </p:cNvPr>
          <p:cNvSpPr>
            <a:spLocks noGrp="1"/>
          </p:cNvSpPr>
          <p:nvPr>
            <p:ph type="sldNum" sz="quarter" idx="12"/>
          </p:nvPr>
        </p:nvSpPr>
        <p:spPr/>
        <p:txBody>
          <a:bodyPr/>
          <a:lstStyle/>
          <a:p>
            <a:fld id="{EFEBA2F1-E6BA-4FE4-99DF-179EB3A9F9BB}" type="slidenum">
              <a:rPr lang="en-US" smtClean="0"/>
              <a:t>16</a:t>
            </a:fld>
            <a:endParaRPr lang="en-US" dirty="0"/>
          </a:p>
        </p:txBody>
      </p:sp>
      <p:sp>
        <p:nvSpPr>
          <p:cNvPr id="6" name="TextBox 5">
            <a:extLst>
              <a:ext uri="{FF2B5EF4-FFF2-40B4-BE49-F238E27FC236}">
                <a16:creationId xmlns:a16="http://schemas.microsoft.com/office/drawing/2014/main" id="{69F3C59B-2947-DB4F-748F-116DA8ABAC09}"/>
              </a:ext>
            </a:extLst>
          </p:cNvPr>
          <p:cNvSpPr txBox="1"/>
          <p:nvPr/>
        </p:nvSpPr>
        <p:spPr>
          <a:xfrm>
            <a:off x="2482139" y="223305"/>
            <a:ext cx="1205908" cy="646331"/>
          </a:xfrm>
          <a:prstGeom prst="rect">
            <a:avLst/>
          </a:prstGeom>
          <a:noFill/>
        </p:spPr>
        <p:txBody>
          <a:bodyPr wrap="square" rtlCol="0">
            <a:spAutoFit/>
          </a:bodyPr>
          <a:lstStyle/>
          <a:p>
            <a:r>
              <a:rPr lang="en-US" b="1" dirty="0">
                <a:solidFill>
                  <a:srgbClr val="0000FF"/>
                </a:solidFill>
              </a:rPr>
              <a:t>Keep-Alive</a:t>
            </a:r>
          </a:p>
          <a:p>
            <a:r>
              <a:rPr lang="en-US" b="1" dirty="0">
                <a:solidFill>
                  <a:srgbClr val="0000FF"/>
                </a:solidFill>
              </a:rPr>
              <a:t>Capacitor</a:t>
            </a:r>
          </a:p>
        </p:txBody>
      </p:sp>
      <p:sp>
        <p:nvSpPr>
          <p:cNvPr id="7" name="TextBox 6">
            <a:extLst>
              <a:ext uri="{FF2B5EF4-FFF2-40B4-BE49-F238E27FC236}">
                <a16:creationId xmlns:a16="http://schemas.microsoft.com/office/drawing/2014/main" id="{6F28A648-3432-DBFD-5D63-F7A38B59268A}"/>
              </a:ext>
            </a:extLst>
          </p:cNvPr>
          <p:cNvSpPr txBox="1"/>
          <p:nvPr/>
        </p:nvSpPr>
        <p:spPr>
          <a:xfrm>
            <a:off x="3803794" y="-1"/>
            <a:ext cx="1949444" cy="646331"/>
          </a:xfrm>
          <a:prstGeom prst="rect">
            <a:avLst/>
          </a:prstGeom>
          <a:noFill/>
        </p:spPr>
        <p:txBody>
          <a:bodyPr wrap="none" rtlCol="0">
            <a:spAutoFit/>
          </a:bodyPr>
          <a:lstStyle/>
          <a:p>
            <a:r>
              <a:rPr lang="en-US" b="1" dirty="0">
                <a:solidFill>
                  <a:srgbClr val="0000FF"/>
                </a:solidFill>
              </a:rPr>
              <a:t>Oscillator</a:t>
            </a:r>
          </a:p>
          <a:p>
            <a:r>
              <a:rPr lang="en-US" b="1" dirty="0">
                <a:solidFill>
                  <a:srgbClr val="0000FF"/>
                </a:solidFill>
              </a:rPr>
              <a:t>Resistor, Capacitor</a:t>
            </a:r>
          </a:p>
        </p:txBody>
      </p:sp>
      <p:sp>
        <p:nvSpPr>
          <p:cNvPr id="8" name="TextBox 7">
            <a:extLst>
              <a:ext uri="{FF2B5EF4-FFF2-40B4-BE49-F238E27FC236}">
                <a16:creationId xmlns:a16="http://schemas.microsoft.com/office/drawing/2014/main" id="{BF082B3F-6CA4-D250-391B-CC25B2595E84}"/>
              </a:ext>
            </a:extLst>
          </p:cNvPr>
          <p:cNvSpPr txBox="1"/>
          <p:nvPr/>
        </p:nvSpPr>
        <p:spPr>
          <a:xfrm>
            <a:off x="8890847" y="106118"/>
            <a:ext cx="800219" cy="523220"/>
          </a:xfrm>
          <a:prstGeom prst="rect">
            <a:avLst/>
          </a:prstGeom>
          <a:noFill/>
        </p:spPr>
        <p:txBody>
          <a:bodyPr wrap="none" rtlCol="0">
            <a:spAutoFit/>
          </a:bodyPr>
          <a:lstStyle/>
          <a:p>
            <a:pPr algn="ctr"/>
            <a:r>
              <a:rPr lang="en-US" sz="2800" b="1" dirty="0">
                <a:solidFill>
                  <a:srgbClr val="0000FF"/>
                </a:solidFill>
              </a:rPr>
              <a:t>CPU</a:t>
            </a:r>
          </a:p>
        </p:txBody>
      </p:sp>
      <p:cxnSp>
        <p:nvCxnSpPr>
          <p:cNvPr id="9" name="Straight Arrow Connector 8">
            <a:extLst>
              <a:ext uri="{FF2B5EF4-FFF2-40B4-BE49-F238E27FC236}">
                <a16:creationId xmlns:a16="http://schemas.microsoft.com/office/drawing/2014/main" id="{0962E58B-A261-5924-9E98-C649F47BA9A6}"/>
              </a:ext>
            </a:extLst>
          </p:cNvPr>
          <p:cNvCxnSpPr>
            <a:cxnSpLocks/>
          </p:cNvCxnSpPr>
          <p:nvPr/>
        </p:nvCxnSpPr>
        <p:spPr>
          <a:xfrm>
            <a:off x="3178870" y="646330"/>
            <a:ext cx="233693" cy="1404143"/>
          </a:xfrm>
          <a:prstGeom prst="straightConnector1">
            <a:avLst/>
          </a:prstGeom>
          <a:ln w="381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6366731-638A-CBFA-2217-8EC2D78B5BE6}"/>
              </a:ext>
            </a:extLst>
          </p:cNvPr>
          <p:cNvCxnSpPr>
            <a:cxnSpLocks/>
          </p:cNvCxnSpPr>
          <p:nvPr/>
        </p:nvCxnSpPr>
        <p:spPr>
          <a:xfrm>
            <a:off x="4666276" y="647530"/>
            <a:ext cx="245412" cy="1797355"/>
          </a:xfrm>
          <a:prstGeom prst="straightConnector1">
            <a:avLst/>
          </a:prstGeom>
          <a:ln w="381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A103576-B23E-23C6-A4DF-46386252B61C}"/>
              </a:ext>
            </a:extLst>
          </p:cNvPr>
          <p:cNvCxnSpPr>
            <a:cxnSpLocks/>
          </p:cNvCxnSpPr>
          <p:nvPr/>
        </p:nvCxnSpPr>
        <p:spPr>
          <a:xfrm flipH="1">
            <a:off x="9176426" y="569723"/>
            <a:ext cx="104469" cy="1213681"/>
          </a:xfrm>
          <a:prstGeom prst="straightConnector1">
            <a:avLst/>
          </a:prstGeom>
          <a:ln w="381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689815D-3671-07C3-A8F3-2D3EE4662756}"/>
              </a:ext>
            </a:extLst>
          </p:cNvPr>
          <p:cNvSpPr txBox="1"/>
          <p:nvPr/>
        </p:nvSpPr>
        <p:spPr>
          <a:xfrm>
            <a:off x="6065327" y="-4398"/>
            <a:ext cx="2093522" cy="707886"/>
          </a:xfrm>
          <a:prstGeom prst="rect">
            <a:avLst/>
          </a:prstGeom>
          <a:noFill/>
        </p:spPr>
        <p:txBody>
          <a:bodyPr wrap="none" rtlCol="0">
            <a:spAutoFit/>
          </a:bodyPr>
          <a:lstStyle/>
          <a:p>
            <a:pPr algn="ctr"/>
            <a:r>
              <a:rPr lang="en-US" sz="2000" b="1" dirty="0">
                <a:solidFill>
                  <a:srgbClr val="0000FF"/>
                </a:solidFill>
              </a:rPr>
              <a:t>ROM,RAM,</a:t>
            </a:r>
          </a:p>
          <a:p>
            <a:pPr algn="ctr"/>
            <a:r>
              <a:rPr lang="en-US" sz="2000" b="1" dirty="0">
                <a:solidFill>
                  <a:srgbClr val="0000FF"/>
                </a:solidFill>
              </a:rPr>
              <a:t>Keyboard, Display</a:t>
            </a:r>
          </a:p>
        </p:txBody>
      </p:sp>
      <p:cxnSp>
        <p:nvCxnSpPr>
          <p:cNvPr id="15" name="Straight Arrow Connector 14">
            <a:extLst>
              <a:ext uri="{FF2B5EF4-FFF2-40B4-BE49-F238E27FC236}">
                <a16:creationId xmlns:a16="http://schemas.microsoft.com/office/drawing/2014/main" id="{FA36C942-0F88-F618-EF9A-88C3F58C501E}"/>
              </a:ext>
            </a:extLst>
          </p:cNvPr>
          <p:cNvCxnSpPr>
            <a:cxnSpLocks/>
            <a:stCxn id="14" idx="2"/>
          </p:cNvCxnSpPr>
          <p:nvPr/>
        </p:nvCxnSpPr>
        <p:spPr>
          <a:xfrm>
            <a:off x="7112088" y="703488"/>
            <a:ext cx="66494" cy="1263260"/>
          </a:xfrm>
          <a:prstGeom prst="straightConnector1">
            <a:avLst/>
          </a:prstGeom>
          <a:ln w="3810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D11F55-530C-440D-1727-CA1E9B9EFED5}"/>
              </a:ext>
            </a:extLst>
          </p:cNvPr>
          <p:cNvSpPr txBox="1"/>
          <p:nvPr/>
        </p:nvSpPr>
        <p:spPr>
          <a:xfrm>
            <a:off x="17282" y="260747"/>
            <a:ext cx="2412747" cy="830997"/>
          </a:xfrm>
          <a:prstGeom prst="rect">
            <a:avLst/>
          </a:prstGeom>
          <a:noFill/>
        </p:spPr>
        <p:txBody>
          <a:bodyPr wrap="square">
            <a:spAutoFit/>
          </a:bodyPr>
          <a:lstStyle/>
          <a:p>
            <a:r>
              <a:rPr lang="en-US" sz="2400" b="1" dirty="0"/>
              <a:t>Voyager System</a:t>
            </a:r>
            <a:br>
              <a:rPr lang="en-US" sz="2400" b="1" dirty="0"/>
            </a:br>
            <a:r>
              <a:rPr lang="en-US" sz="2400" b="1" dirty="0"/>
              <a:t>HP10, HP11,HP12</a:t>
            </a:r>
            <a:endParaRPr lang="en-US" sz="2400" dirty="0"/>
          </a:p>
        </p:txBody>
      </p:sp>
      <p:sp>
        <p:nvSpPr>
          <p:cNvPr id="19" name="TextBox 18">
            <a:extLst>
              <a:ext uri="{FF2B5EF4-FFF2-40B4-BE49-F238E27FC236}">
                <a16:creationId xmlns:a16="http://schemas.microsoft.com/office/drawing/2014/main" id="{CBC7EDDE-9B73-39D4-EFCF-D93A256D000B}"/>
              </a:ext>
            </a:extLst>
          </p:cNvPr>
          <p:cNvSpPr txBox="1"/>
          <p:nvPr/>
        </p:nvSpPr>
        <p:spPr>
          <a:xfrm>
            <a:off x="-21697" y="1966748"/>
            <a:ext cx="236915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(2) ICs</a:t>
            </a:r>
          </a:p>
          <a:p>
            <a:pPr marL="285750" indent="-285750">
              <a:buFont typeface="Arial" panose="020B0604020202020204" pitchFamily="34" charset="0"/>
              <a:buChar char="•"/>
            </a:pPr>
            <a:r>
              <a:rPr lang="en-US" dirty="0"/>
              <a:t>(2) PCBs</a:t>
            </a:r>
          </a:p>
          <a:p>
            <a:pPr marL="742950" lvl="1" indent="-285750">
              <a:buFont typeface="Arial" panose="020B0604020202020204" pitchFamily="34" charset="0"/>
              <a:buChar char="•"/>
            </a:pPr>
            <a:r>
              <a:rPr lang="en-US" dirty="0"/>
              <a:t>1 Higher cost </a:t>
            </a:r>
          </a:p>
          <a:p>
            <a:pPr marL="285750" indent="-285750">
              <a:buFont typeface="Arial" panose="020B0604020202020204" pitchFamily="34" charset="0"/>
              <a:buChar char="•"/>
            </a:pPr>
            <a:r>
              <a:rPr lang="en-US" dirty="0"/>
              <a:t>Plastic Dam</a:t>
            </a:r>
          </a:p>
          <a:p>
            <a:pPr marL="285750" indent="-285750">
              <a:buFont typeface="Arial" panose="020B0604020202020204" pitchFamily="34" charset="0"/>
              <a:buChar char="•"/>
            </a:pPr>
            <a:r>
              <a:rPr lang="en-US" dirty="0"/>
              <a:t>PCB-PCB connection</a:t>
            </a:r>
          </a:p>
          <a:p>
            <a:pPr marL="285750" indent="-285750">
              <a:buFont typeface="Arial" panose="020B0604020202020204" pitchFamily="34" charset="0"/>
              <a:buChar char="•"/>
            </a:pPr>
            <a:r>
              <a:rPr lang="en-US" dirty="0"/>
              <a:t>Wires</a:t>
            </a:r>
          </a:p>
          <a:p>
            <a:pPr marL="285750" indent="-285750">
              <a:buFont typeface="Arial" panose="020B0604020202020204" pitchFamily="34" charset="0"/>
              <a:buChar char="•"/>
            </a:pPr>
            <a:r>
              <a:rPr lang="en-US" dirty="0"/>
              <a:t>Non-surface mount R and Cs</a:t>
            </a:r>
          </a:p>
        </p:txBody>
      </p:sp>
      <p:sp>
        <p:nvSpPr>
          <p:cNvPr id="20" name="TextBox 19">
            <a:extLst>
              <a:ext uri="{FF2B5EF4-FFF2-40B4-BE49-F238E27FC236}">
                <a16:creationId xmlns:a16="http://schemas.microsoft.com/office/drawing/2014/main" id="{E7E76E1B-587D-73E7-5E76-700254F876AB}"/>
              </a:ext>
            </a:extLst>
          </p:cNvPr>
          <p:cNvSpPr txBox="1"/>
          <p:nvPr/>
        </p:nvSpPr>
        <p:spPr>
          <a:xfrm>
            <a:off x="147754" y="4794992"/>
            <a:ext cx="2094888" cy="923330"/>
          </a:xfrm>
          <a:prstGeom prst="rect">
            <a:avLst/>
          </a:prstGeom>
          <a:noFill/>
        </p:spPr>
        <p:txBody>
          <a:bodyPr wrap="square" rtlCol="0">
            <a:spAutoFit/>
          </a:bodyPr>
          <a:lstStyle/>
          <a:p>
            <a:r>
              <a:rPr lang="en-US" dirty="0"/>
              <a:t>* Big </a:t>
            </a:r>
            <a:r>
              <a:rPr lang="en-US" b="1" dirty="0"/>
              <a:t>THANK YOU </a:t>
            </a:r>
            <a:r>
              <a:rPr lang="en-US" dirty="0"/>
              <a:t>to Bob Prosperi for this calculator!</a:t>
            </a:r>
          </a:p>
        </p:txBody>
      </p:sp>
      <p:sp>
        <p:nvSpPr>
          <p:cNvPr id="21" name="TextBox 20">
            <a:extLst>
              <a:ext uri="{FF2B5EF4-FFF2-40B4-BE49-F238E27FC236}">
                <a16:creationId xmlns:a16="http://schemas.microsoft.com/office/drawing/2014/main" id="{F451B56A-EB4F-D915-9830-712BE30614F8}"/>
              </a:ext>
            </a:extLst>
          </p:cNvPr>
          <p:cNvSpPr txBox="1"/>
          <p:nvPr/>
        </p:nvSpPr>
        <p:spPr>
          <a:xfrm>
            <a:off x="10493182" y="4471826"/>
            <a:ext cx="787395" cy="646331"/>
          </a:xfrm>
          <a:prstGeom prst="rect">
            <a:avLst/>
          </a:prstGeom>
          <a:noFill/>
        </p:spPr>
        <p:txBody>
          <a:bodyPr wrap="square" rtlCol="0">
            <a:spAutoFit/>
          </a:bodyPr>
          <a:lstStyle/>
          <a:p>
            <a:pPr algn="r"/>
            <a:r>
              <a:rPr lang="en-US" b="1" dirty="0">
                <a:solidFill>
                  <a:srgbClr val="0000FF"/>
                </a:solidFill>
              </a:rPr>
              <a:t>ESD</a:t>
            </a:r>
          </a:p>
          <a:p>
            <a:pPr algn="r"/>
            <a:r>
              <a:rPr lang="en-US" b="1" dirty="0">
                <a:solidFill>
                  <a:srgbClr val="0000FF"/>
                </a:solidFill>
              </a:rPr>
              <a:t>Spring</a:t>
            </a:r>
          </a:p>
        </p:txBody>
      </p:sp>
    </p:spTree>
    <p:extLst>
      <p:ext uri="{BB962C8B-B14F-4D97-AF65-F5344CB8AC3E}">
        <p14:creationId xmlns:p14="http://schemas.microsoft.com/office/powerpoint/2010/main" val="2063742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65D1-2F3D-43B0-B931-9E34488EB2C3}"/>
              </a:ext>
            </a:extLst>
          </p:cNvPr>
          <p:cNvSpPr>
            <a:spLocks noGrp="1"/>
          </p:cNvSpPr>
          <p:nvPr>
            <p:ph type="title"/>
          </p:nvPr>
        </p:nvSpPr>
        <p:spPr>
          <a:xfrm>
            <a:off x="-11151" y="-1"/>
            <a:ext cx="4149042" cy="981681"/>
          </a:xfrm>
        </p:spPr>
        <p:txBody>
          <a:bodyPr>
            <a:normAutofit fontScale="90000"/>
          </a:bodyPr>
          <a:lstStyle/>
          <a:p>
            <a:r>
              <a:rPr lang="en-US" b="1" dirty="0"/>
              <a:t>SST Voyager System</a:t>
            </a:r>
            <a:br>
              <a:rPr lang="en-US" b="1" dirty="0"/>
            </a:br>
            <a:r>
              <a:rPr lang="en-US" sz="3100" b="1" dirty="0"/>
              <a:t>HP10, HP11, HP12</a:t>
            </a:r>
            <a:endParaRPr lang="en-US" b="1" dirty="0"/>
          </a:p>
        </p:txBody>
      </p:sp>
      <p:pic>
        <p:nvPicPr>
          <p:cNvPr id="3" name="Picture 2">
            <a:extLst>
              <a:ext uri="{FF2B5EF4-FFF2-40B4-BE49-F238E27FC236}">
                <a16:creationId xmlns:a16="http://schemas.microsoft.com/office/drawing/2014/main" id="{9CA5A018-710A-200C-12F7-8E6B9522D6C4}"/>
              </a:ext>
            </a:extLst>
          </p:cNvPr>
          <p:cNvPicPr>
            <a:picLocks noChangeAspect="1"/>
          </p:cNvPicPr>
          <p:nvPr/>
        </p:nvPicPr>
        <p:blipFill rotWithShape="1">
          <a:blip r:embed="rId3">
            <a:extLst>
              <a:ext uri="{28A0092B-C50C-407E-A947-70E740481C1C}">
                <a14:useLocalDpi xmlns:a14="http://schemas.microsoft.com/office/drawing/2010/main" val="0"/>
              </a:ext>
            </a:extLst>
          </a:blip>
          <a:srcRect l="16875" t="7961" r="18438" b="5309"/>
          <a:stretch/>
        </p:blipFill>
        <p:spPr>
          <a:xfrm>
            <a:off x="2460812" y="981681"/>
            <a:ext cx="9731188" cy="5876319"/>
          </a:xfrm>
          <a:prstGeom prst="rect">
            <a:avLst/>
          </a:prstGeom>
        </p:spPr>
      </p:pic>
      <p:sp>
        <p:nvSpPr>
          <p:cNvPr id="4" name="TextBox 3">
            <a:extLst>
              <a:ext uri="{FF2B5EF4-FFF2-40B4-BE49-F238E27FC236}">
                <a16:creationId xmlns:a16="http://schemas.microsoft.com/office/drawing/2014/main" id="{2FDF656B-7377-0F83-E524-4889E84FE087}"/>
              </a:ext>
            </a:extLst>
          </p:cNvPr>
          <p:cNvSpPr txBox="1"/>
          <p:nvPr/>
        </p:nvSpPr>
        <p:spPr>
          <a:xfrm>
            <a:off x="5103159" y="242047"/>
            <a:ext cx="1205908" cy="646331"/>
          </a:xfrm>
          <a:prstGeom prst="rect">
            <a:avLst/>
          </a:prstGeom>
          <a:noFill/>
        </p:spPr>
        <p:txBody>
          <a:bodyPr wrap="none" rtlCol="0">
            <a:spAutoFit/>
          </a:bodyPr>
          <a:lstStyle/>
          <a:p>
            <a:r>
              <a:rPr lang="en-US" b="1" dirty="0">
                <a:solidFill>
                  <a:srgbClr val="0000FF"/>
                </a:solidFill>
              </a:rPr>
              <a:t>Keep-Alive</a:t>
            </a:r>
          </a:p>
          <a:p>
            <a:r>
              <a:rPr lang="en-US" b="1" dirty="0">
                <a:solidFill>
                  <a:srgbClr val="0000FF"/>
                </a:solidFill>
              </a:rPr>
              <a:t>Capacitor</a:t>
            </a:r>
          </a:p>
        </p:txBody>
      </p:sp>
      <p:sp>
        <p:nvSpPr>
          <p:cNvPr id="5" name="TextBox 4">
            <a:extLst>
              <a:ext uri="{FF2B5EF4-FFF2-40B4-BE49-F238E27FC236}">
                <a16:creationId xmlns:a16="http://schemas.microsoft.com/office/drawing/2014/main" id="{2439D9FC-5BCA-1198-5C9A-0411208EAD0D}"/>
              </a:ext>
            </a:extLst>
          </p:cNvPr>
          <p:cNvSpPr txBox="1"/>
          <p:nvPr/>
        </p:nvSpPr>
        <p:spPr>
          <a:xfrm>
            <a:off x="6736340" y="242046"/>
            <a:ext cx="1949444" cy="646331"/>
          </a:xfrm>
          <a:prstGeom prst="rect">
            <a:avLst/>
          </a:prstGeom>
          <a:noFill/>
        </p:spPr>
        <p:txBody>
          <a:bodyPr wrap="none" rtlCol="0">
            <a:spAutoFit/>
          </a:bodyPr>
          <a:lstStyle/>
          <a:p>
            <a:r>
              <a:rPr lang="en-US" b="1" dirty="0">
                <a:solidFill>
                  <a:srgbClr val="0000FF"/>
                </a:solidFill>
              </a:rPr>
              <a:t>Oscillator</a:t>
            </a:r>
          </a:p>
          <a:p>
            <a:r>
              <a:rPr lang="en-US" b="1" dirty="0">
                <a:solidFill>
                  <a:srgbClr val="0000FF"/>
                </a:solidFill>
              </a:rPr>
              <a:t>Resistor, Capacitor</a:t>
            </a:r>
          </a:p>
        </p:txBody>
      </p:sp>
      <p:sp>
        <p:nvSpPr>
          <p:cNvPr id="6" name="TextBox 5">
            <a:extLst>
              <a:ext uri="{FF2B5EF4-FFF2-40B4-BE49-F238E27FC236}">
                <a16:creationId xmlns:a16="http://schemas.microsoft.com/office/drawing/2014/main" id="{304E44B6-AB59-FCF9-E9C6-F0EF841F11E8}"/>
              </a:ext>
            </a:extLst>
          </p:cNvPr>
          <p:cNvSpPr txBox="1"/>
          <p:nvPr/>
        </p:nvSpPr>
        <p:spPr>
          <a:xfrm>
            <a:off x="8779438" y="106118"/>
            <a:ext cx="1023037" cy="769441"/>
          </a:xfrm>
          <a:prstGeom prst="rect">
            <a:avLst/>
          </a:prstGeom>
          <a:noFill/>
        </p:spPr>
        <p:txBody>
          <a:bodyPr wrap="none" rtlCol="0">
            <a:spAutoFit/>
          </a:bodyPr>
          <a:lstStyle/>
          <a:p>
            <a:pPr algn="ctr"/>
            <a:r>
              <a:rPr lang="en-US" sz="2800" b="1" dirty="0">
                <a:solidFill>
                  <a:srgbClr val="0000FF"/>
                </a:solidFill>
              </a:rPr>
              <a:t>SST</a:t>
            </a:r>
          </a:p>
          <a:p>
            <a:pPr algn="ctr"/>
            <a:r>
              <a:rPr lang="en-US" sz="1600" b="1" dirty="0">
                <a:solidFill>
                  <a:srgbClr val="0000FF"/>
                </a:solidFill>
              </a:rPr>
              <a:t>(72p QFP)</a:t>
            </a:r>
          </a:p>
        </p:txBody>
      </p:sp>
      <p:cxnSp>
        <p:nvCxnSpPr>
          <p:cNvPr id="8" name="Straight Arrow Connector 7">
            <a:extLst>
              <a:ext uri="{FF2B5EF4-FFF2-40B4-BE49-F238E27FC236}">
                <a16:creationId xmlns:a16="http://schemas.microsoft.com/office/drawing/2014/main" id="{3E2F4A7D-6C84-F024-3562-D1AC8AF07C47}"/>
              </a:ext>
            </a:extLst>
          </p:cNvPr>
          <p:cNvCxnSpPr>
            <a:cxnSpLocks/>
          </p:cNvCxnSpPr>
          <p:nvPr/>
        </p:nvCxnSpPr>
        <p:spPr>
          <a:xfrm>
            <a:off x="5983941" y="888377"/>
            <a:ext cx="112059" cy="84245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3ABCAC-F66A-DD19-3226-A4C2E775CCD4}"/>
              </a:ext>
            </a:extLst>
          </p:cNvPr>
          <p:cNvCxnSpPr>
            <a:cxnSpLocks/>
          </p:cNvCxnSpPr>
          <p:nvPr/>
        </p:nvCxnSpPr>
        <p:spPr>
          <a:xfrm>
            <a:off x="7682837" y="888377"/>
            <a:ext cx="350820" cy="1422116"/>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0DE9F78-574A-A746-E2C5-6899930B2EDB}"/>
              </a:ext>
            </a:extLst>
          </p:cNvPr>
          <p:cNvCxnSpPr>
            <a:cxnSpLocks/>
          </p:cNvCxnSpPr>
          <p:nvPr/>
        </p:nvCxnSpPr>
        <p:spPr>
          <a:xfrm>
            <a:off x="9290957" y="888377"/>
            <a:ext cx="0" cy="940423"/>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DEAC051-5A74-B52F-04C0-2F5E9924F33F}"/>
              </a:ext>
            </a:extLst>
          </p:cNvPr>
          <p:cNvSpPr txBox="1"/>
          <p:nvPr/>
        </p:nvSpPr>
        <p:spPr>
          <a:xfrm>
            <a:off x="10681251" y="4660267"/>
            <a:ext cx="787395" cy="646331"/>
          </a:xfrm>
          <a:prstGeom prst="rect">
            <a:avLst/>
          </a:prstGeom>
          <a:noFill/>
        </p:spPr>
        <p:txBody>
          <a:bodyPr wrap="square" rtlCol="0">
            <a:spAutoFit/>
          </a:bodyPr>
          <a:lstStyle/>
          <a:p>
            <a:pPr algn="r"/>
            <a:r>
              <a:rPr lang="en-US" b="1" dirty="0">
                <a:solidFill>
                  <a:srgbClr val="0000FF"/>
                </a:solidFill>
              </a:rPr>
              <a:t>ESD</a:t>
            </a:r>
          </a:p>
          <a:p>
            <a:pPr algn="r"/>
            <a:r>
              <a:rPr lang="en-US" b="1" dirty="0">
                <a:solidFill>
                  <a:srgbClr val="0000FF"/>
                </a:solidFill>
              </a:rPr>
              <a:t>Spring</a:t>
            </a:r>
          </a:p>
        </p:txBody>
      </p:sp>
      <p:sp>
        <p:nvSpPr>
          <p:cNvPr id="7" name="Slide Number Placeholder 6">
            <a:extLst>
              <a:ext uri="{FF2B5EF4-FFF2-40B4-BE49-F238E27FC236}">
                <a16:creationId xmlns:a16="http://schemas.microsoft.com/office/drawing/2014/main" id="{02EDD155-C0FF-7935-E126-5192C3C0FE19}"/>
              </a:ext>
            </a:extLst>
          </p:cNvPr>
          <p:cNvSpPr>
            <a:spLocks noGrp="1"/>
          </p:cNvSpPr>
          <p:nvPr>
            <p:ph type="sldNum" sz="quarter" idx="12"/>
          </p:nvPr>
        </p:nvSpPr>
        <p:spPr/>
        <p:txBody>
          <a:bodyPr/>
          <a:lstStyle/>
          <a:p>
            <a:fld id="{EFEBA2F1-E6BA-4FE4-99DF-179EB3A9F9BB}" type="slidenum">
              <a:rPr lang="en-US" smtClean="0"/>
              <a:t>17</a:t>
            </a:fld>
            <a:endParaRPr lang="en-US" dirty="0"/>
          </a:p>
        </p:txBody>
      </p:sp>
      <p:sp>
        <p:nvSpPr>
          <p:cNvPr id="13" name="TextBox 12">
            <a:extLst>
              <a:ext uri="{FF2B5EF4-FFF2-40B4-BE49-F238E27FC236}">
                <a16:creationId xmlns:a16="http://schemas.microsoft.com/office/drawing/2014/main" id="{F4916732-EC9C-2114-C413-B07A4FCF7FB7}"/>
              </a:ext>
            </a:extLst>
          </p:cNvPr>
          <p:cNvSpPr txBox="1"/>
          <p:nvPr/>
        </p:nvSpPr>
        <p:spPr>
          <a:xfrm>
            <a:off x="-73917" y="2310493"/>
            <a:ext cx="253473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(1) IC</a:t>
            </a:r>
          </a:p>
          <a:p>
            <a:pPr marL="285750" indent="-285750">
              <a:buFont typeface="Arial" panose="020B0604020202020204" pitchFamily="34" charset="0"/>
              <a:buChar char="•"/>
            </a:pPr>
            <a:r>
              <a:rPr lang="en-US" dirty="0"/>
              <a:t>(1) 2 layer PCB</a:t>
            </a:r>
          </a:p>
          <a:p>
            <a:pPr marL="285750" indent="-285750">
              <a:buFont typeface="Arial" panose="020B0604020202020204" pitchFamily="34" charset="0"/>
              <a:buChar char="•"/>
            </a:pPr>
            <a:r>
              <a:rPr lang="en-US" dirty="0"/>
              <a:t>No Plastic Dam</a:t>
            </a:r>
          </a:p>
          <a:p>
            <a:pPr marL="285750" indent="-285750">
              <a:buFont typeface="Arial" panose="020B0604020202020204" pitchFamily="34" charset="0"/>
              <a:buChar char="•"/>
            </a:pPr>
            <a:r>
              <a:rPr lang="en-US" dirty="0"/>
              <a:t>No PCB-PCB connection</a:t>
            </a:r>
          </a:p>
          <a:p>
            <a:pPr marL="285750" indent="-285750">
              <a:buFont typeface="Arial" panose="020B0604020202020204" pitchFamily="34" charset="0"/>
              <a:buChar char="•"/>
            </a:pPr>
            <a:r>
              <a:rPr lang="en-US" dirty="0"/>
              <a:t>No Wires</a:t>
            </a:r>
          </a:p>
          <a:p>
            <a:pPr marL="285750" indent="-285750">
              <a:buFont typeface="Arial" panose="020B0604020202020204" pitchFamily="34" charset="0"/>
              <a:buChar char="•"/>
            </a:pPr>
            <a:r>
              <a:rPr lang="en-US" dirty="0"/>
              <a:t>All surface mount        R and Cs</a:t>
            </a:r>
          </a:p>
        </p:txBody>
      </p:sp>
    </p:spTree>
    <p:extLst>
      <p:ext uri="{BB962C8B-B14F-4D97-AF65-F5344CB8AC3E}">
        <p14:creationId xmlns:p14="http://schemas.microsoft.com/office/powerpoint/2010/main" val="1043930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7FEEE-E0DB-746B-2508-862C39CB6910}"/>
              </a:ext>
            </a:extLst>
          </p:cNvPr>
          <p:cNvSpPr/>
          <p:nvPr/>
        </p:nvSpPr>
        <p:spPr>
          <a:xfrm>
            <a:off x="3583642" y="6013217"/>
            <a:ext cx="3887070" cy="5337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BED375F-65EE-8085-8661-E7B9A9DF6CA6}"/>
              </a:ext>
            </a:extLst>
          </p:cNvPr>
          <p:cNvSpPr>
            <a:spLocks noGrp="1"/>
          </p:cNvSpPr>
          <p:nvPr>
            <p:ph type="title"/>
          </p:nvPr>
        </p:nvSpPr>
        <p:spPr>
          <a:xfrm>
            <a:off x="384976" y="-64245"/>
            <a:ext cx="10515600" cy="1325563"/>
          </a:xfrm>
        </p:spPr>
        <p:txBody>
          <a:bodyPr/>
          <a:lstStyle/>
          <a:p>
            <a:r>
              <a:rPr lang="en-US" dirty="0"/>
              <a:t>Project Surprises</a:t>
            </a:r>
          </a:p>
        </p:txBody>
      </p:sp>
      <p:sp>
        <p:nvSpPr>
          <p:cNvPr id="4" name="Content Placeholder 3">
            <a:extLst>
              <a:ext uri="{FF2B5EF4-FFF2-40B4-BE49-F238E27FC236}">
                <a16:creationId xmlns:a16="http://schemas.microsoft.com/office/drawing/2014/main" id="{96511C39-B4F1-6CF1-253E-841941F756A2}"/>
              </a:ext>
            </a:extLst>
          </p:cNvPr>
          <p:cNvSpPr>
            <a:spLocks noGrp="1"/>
          </p:cNvSpPr>
          <p:nvPr>
            <p:ph idx="1"/>
          </p:nvPr>
        </p:nvSpPr>
        <p:spPr>
          <a:xfrm>
            <a:off x="717177" y="1111689"/>
            <a:ext cx="10515600" cy="4351338"/>
          </a:xfrm>
        </p:spPr>
        <p:txBody>
          <a:bodyPr>
            <a:normAutofit lnSpcReduction="10000"/>
          </a:bodyPr>
          <a:lstStyle/>
          <a:p>
            <a:r>
              <a:rPr lang="en-US" sz="2400" b="1" dirty="0"/>
              <a:t>Big one- </a:t>
            </a:r>
            <a:r>
              <a:rPr lang="en-US" sz="2400" dirty="0"/>
              <a:t>HP12 was not obsoleted by Pioneer &amp; is still going strong.                      The SST project had a very positive ROI.                                                                      The HP12 outlasted its fab process.                                                                             SST SST was not the last Voyager reimplementation.</a:t>
            </a:r>
          </a:p>
          <a:p>
            <a:endParaRPr lang="en-US" sz="2400" dirty="0"/>
          </a:p>
          <a:p>
            <a:r>
              <a:rPr lang="en-US" sz="2400" dirty="0"/>
              <a:t>How much less robust semi-custom auto place and routed designs were than their original custom designs. </a:t>
            </a:r>
          </a:p>
          <a:p>
            <a:pPr lvl="1"/>
            <a:r>
              <a:rPr lang="en-US" sz="2000" dirty="0"/>
              <a:t>When all appropriate parasitic were considered HP Spice was reliably spot-on accurate. Simplifying assumptions led to missed timing races and voltage dependent behaviors. </a:t>
            </a:r>
          </a:p>
          <a:p>
            <a:endParaRPr lang="en-US" sz="2400" dirty="0"/>
          </a:p>
          <a:p>
            <a:endParaRPr lang="en-US" sz="2400" dirty="0"/>
          </a:p>
          <a:p>
            <a:pPr marL="0" indent="0">
              <a:buNone/>
            </a:pPr>
            <a:r>
              <a:rPr lang="en-US" sz="2400" dirty="0"/>
              <a:t>One example found late in development was the ON-. Timing race.</a:t>
            </a:r>
          </a:p>
        </p:txBody>
      </p:sp>
      <p:sp>
        <p:nvSpPr>
          <p:cNvPr id="2" name="TextBox 1">
            <a:extLst>
              <a:ext uri="{FF2B5EF4-FFF2-40B4-BE49-F238E27FC236}">
                <a16:creationId xmlns:a16="http://schemas.microsoft.com/office/drawing/2014/main" id="{E187E3DC-C379-5166-4E68-59634E89B314}"/>
              </a:ext>
            </a:extLst>
          </p:cNvPr>
          <p:cNvSpPr txBox="1"/>
          <p:nvPr/>
        </p:nvSpPr>
        <p:spPr>
          <a:xfrm>
            <a:off x="3502959" y="5900628"/>
            <a:ext cx="3967753" cy="646331"/>
          </a:xfrm>
          <a:prstGeom prst="rect">
            <a:avLst/>
          </a:prstGeom>
          <a:noFill/>
        </p:spPr>
        <p:txBody>
          <a:bodyPr wrap="none" rtlCol="0">
            <a:spAutoFit/>
          </a:bodyPr>
          <a:lstStyle/>
          <a:p>
            <a:r>
              <a:rPr lang="en-US" sz="3600" dirty="0">
                <a:latin typeface="HP Voyager Character Set" panose="050B0103010302020204" pitchFamily="34" charset="2"/>
              </a:rPr>
              <a:t>3,1,4,1,5,9,2,6,5,4,</a:t>
            </a:r>
          </a:p>
        </p:txBody>
      </p:sp>
      <p:pic>
        <p:nvPicPr>
          <p:cNvPr id="3074" name="Picture 2" descr="4 Options CIOs Are Considering for Centera End of Life - TES Enterprise  Solutions">
            <a:extLst>
              <a:ext uri="{FF2B5EF4-FFF2-40B4-BE49-F238E27FC236}">
                <a16:creationId xmlns:a16="http://schemas.microsoft.com/office/drawing/2014/main" id="{E4FB4A00-8B2B-17DB-86E4-490EDF497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1489" y="125678"/>
            <a:ext cx="1707345" cy="956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nergizer Bunny Center">
            <a:extLst>
              <a:ext uri="{FF2B5EF4-FFF2-40B4-BE49-F238E27FC236}">
                <a16:creationId xmlns:a16="http://schemas.microsoft.com/office/drawing/2014/main" id="{93B010E3-2FAC-567B-42A9-5454D95A6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0702" y="1271714"/>
            <a:ext cx="968242" cy="146029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6B271C1-F3E9-F3F0-F05B-F195C1964615}"/>
              </a:ext>
            </a:extLst>
          </p:cNvPr>
          <p:cNvSpPr>
            <a:spLocks noGrp="1"/>
          </p:cNvSpPr>
          <p:nvPr>
            <p:ph type="sldNum" sz="quarter" idx="12"/>
          </p:nvPr>
        </p:nvSpPr>
        <p:spPr/>
        <p:txBody>
          <a:bodyPr/>
          <a:lstStyle/>
          <a:p>
            <a:fld id="{EFEBA2F1-E6BA-4FE4-99DF-179EB3A9F9BB}" type="slidenum">
              <a:rPr lang="en-US" smtClean="0"/>
              <a:t>18</a:t>
            </a:fld>
            <a:endParaRPr lang="en-US" dirty="0"/>
          </a:p>
        </p:txBody>
      </p:sp>
    </p:spTree>
    <p:extLst>
      <p:ext uri="{BB962C8B-B14F-4D97-AF65-F5344CB8AC3E}">
        <p14:creationId xmlns:p14="http://schemas.microsoft.com/office/powerpoint/2010/main" val="1726442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5041B6-FFEA-DECC-5775-FE0B603D8715}"/>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8969" t="5806" r="18219" b="10323"/>
          <a:stretch/>
        </p:blipFill>
        <p:spPr>
          <a:xfrm>
            <a:off x="914400" y="0"/>
            <a:ext cx="11277600" cy="6776986"/>
          </a:xfrm>
        </p:spPr>
      </p:pic>
      <p:pic>
        <p:nvPicPr>
          <p:cNvPr id="3" name="Content Placeholder 4">
            <a:extLst>
              <a:ext uri="{FF2B5EF4-FFF2-40B4-BE49-F238E27FC236}">
                <a16:creationId xmlns:a16="http://schemas.microsoft.com/office/drawing/2014/main" id="{CE4B3B78-60A4-C11B-724D-063200126E2E}"/>
              </a:ext>
            </a:extLst>
          </p:cNvPr>
          <p:cNvPicPr>
            <a:picLocks noChangeAspect="1"/>
          </p:cNvPicPr>
          <p:nvPr/>
        </p:nvPicPr>
        <p:blipFill rotWithShape="1">
          <a:blip r:embed="rId3">
            <a:extLst>
              <a:ext uri="{28A0092B-C50C-407E-A947-70E740481C1C}">
                <a14:useLocalDpi xmlns:a14="http://schemas.microsoft.com/office/drawing/2010/main" val="0"/>
              </a:ext>
            </a:extLst>
          </a:blip>
          <a:srcRect l="61574" t="23516" r="32134" b="73156"/>
          <a:stretch/>
        </p:blipFill>
        <p:spPr>
          <a:xfrm>
            <a:off x="8497229" y="579863"/>
            <a:ext cx="1405054" cy="724829"/>
          </a:xfrm>
          <a:prstGeom prst="rect">
            <a:avLst/>
          </a:prstGeom>
        </p:spPr>
      </p:pic>
      <p:sp>
        <p:nvSpPr>
          <p:cNvPr id="2" name="Slide Number Placeholder 1">
            <a:extLst>
              <a:ext uri="{FF2B5EF4-FFF2-40B4-BE49-F238E27FC236}">
                <a16:creationId xmlns:a16="http://schemas.microsoft.com/office/drawing/2014/main" id="{3C233226-5840-D865-6C24-50186684DD73}"/>
              </a:ext>
            </a:extLst>
          </p:cNvPr>
          <p:cNvSpPr>
            <a:spLocks noGrp="1"/>
          </p:cNvSpPr>
          <p:nvPr>
            <p:ph type="sldNum" sz="quarter" idx="12"/>
          </p:nvPr>
        </p:nvSpPr>
        <p:spPr/>
        <p:txBody>
          <a:bodyPr/>
          <a:lstStyle/>
          <a:p>
            <a:fld id="{EFEBA2F1-E6BA-4FE4-99DF-179EB3A9F9BB}" type="slidenum">
              <a:rPr lang="en-US" smtClean="0"/>
              <a:t>19</a:t>
            </a:fld>
            <a:endParaRPr lang="en-US" dirty="0"/>
          </a:p>
        </p:txBody>
      </p:sp>
    </p:spTree>
    <p:extLst>
      <p:ext uri="{BB962C8B-B14F-4D97-AF65-F5344CB8AC3E}">
        <p14:creationId xmlns:p14="http://schemas.microsoft.com/office/powerpoint/2010/main" val="323223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A52F4-9589-C4D6-9128-41E9AD17F524}"/>
              </a:ext>
            </a:extLst>
          </p:cNvPr>
          <p:cNvSpPr>
            <a:spLocks noGrp="1"/>
          </p:cNvSpPr>
          <p:nvPr>
            <p:ph type="title"/>
          </p:nvPr>
        </p:nvSpPr>
        <p:spPr>
          <a:xfrm>
            <a:off x="317094" y="205169"/>
            <a:ext cx="10515600" cy="862784"/>
          </a:xfrm>
        </p:spPr>
        <p:txBody>
          <a:bodyPr/>
          <a:lstStyle/>
          <a:p>
            <a:r>
              <a:rPr lang="en-US" b="1" dirty="0"/>
              <a:t>Outline</a:t>
            </a:r>
          </a:p>
        </p:txBody>
      </p:sp>
      <p:sp>
        <p:nvSpPr>
          <p:cNvPr id="4" name="Content Placeholder 3">
            <a:extLst>
              <a:ext uri="{FF2B5EF4-FFF2-40B4-BE49-F238E27FC236}">
                <a16:creationId xmlns:a16="http://schemas.microsoft.com/office/drawing/2014/main" id="{EFE4F42B-A35A-D3ED-B4DF-15476F1069D7}"/>
              </a:ext>
            </a:extLst>
          </p:cNvPr>
          <p:cNvSpPr>
            <a:spLocks noGrp="1"/>
          </p:cNvSpPr>
          <p:nvPr>
            <p:ph idx="1"/>
          </p:nvPr>
        </p:nvSpPr>
        <p:spPr>
          <a:xfrm>
            <a:off x="3399288" y="337585"/>
            <a:ext cx="8630194" cy="6251474"/>
          </a:xfrm>
        </p:spPr>
        <p:txBody>
          <a:bodyPr>
            <a:normAutofit fontScale="62500" lnSpcReduction="20000"/>
          </a:bodyPr>
          <a:lstStyle/>
          <a:p>
            <a:r>
              <a:rPr lang="en-US" sz="5100" b="1" dirty="0"/>
              <a:t>Voyager Context/Challenges</a:t>
            </a:r>
          </a:p>
          <a:p>
            <a:r>
              <a:rPr lang="en-US" sz="5100" b="1" dirty="0"/>
              <a:t>What is SST</a:t>
            </a:r>
          </a:p>
          <a:p>
            <a:pPr lvl="1"/>
            <a:r>
              <a:rPr lang="en-US" sz="3600" b="1" dirty="0"/>
              <a:t>Project goals</a:t>
            </a:r>
          </a:p>
          <a:p>
            <a:pPr lvl="1"/>
            <a:r>
              <a:rPr lang="en-US" sz="3600" b="1" dirty="0"/>
              <a:t>HP organization context</a:t>
            </a:r>
          </a:p>
          <a:p>
            <a:pPr lvl="2"/>
            <a:r>
              <a:rPr lang="en-US" sz="3300" b="1" dirty="0"/>
              <a:t>Corvallis Site</a:t>
            </a:r>
          </a:p>
          <a:p>
            <a:pPr lvl="3"/>
            <a:r>
              <a:rPr lang="en-US" sz="2900" b="1" dirty="0"/>
              <a:t>ICBD History</a:t>
            </a:r>
          </a:p>
          <a:p>
            <a:pPr lvl="3"/>
            <a:r>
              <a:rPr lang="en-US" sz="2900" b="1" dirty="0"/>
              <a:t>Why Corvallis</a:t>
            </a:r>
          </a:p>
          <a:p>
            <a:pPr lvl="3"/>
            <a:r>
              <a:rPr lang="en-US" sz="2900" b="1" dirty="0"/>
              <a:t>Calculators, Portable Computers, Components</a:t>
            </a:r>
          </a:p>
          <a:p>
            <a:pPr lvl="2"/>
            <a:r>
              <a:rPr lang="en-US" sz="3300" b="1" dirty="0"/>
              <a:t>Return of the Jedi</a:t>
            </a:r>
          </a:p>
          <a:p>
            <a:pPr lvl="1"/>
            <a:r>
              <a:rPr lang="en-US" sz="3600" b="1" dirty="0"/>
              <a:t>IC </a:t>
            </a:r>
          </a:p>
          <a:p>
            <a:pPr lvl="2"/>
            <a:r>
              <a:rPr lang="en-US" sz="3300" b="1" dirty="0"/>
              <a:t>Design team</a:t>
            </a:r>
          </a:p>
          <a:p>
            <a:pPr lvl="2"/>
            <a:r>
              <a:rPr lang="en-US" sz="3300" b="1" dirty="0"/>
              <a:t>Design description</a:t>
            </a:r>
          </a:p>
          <a:p>
            <a:pPr lvl="2"/>
            <a:r>
              <a:rPr lang="en-US" sz="3300" b="1" dirty="0"/>
              <a:t>Design Process</a:t>
            </a:r>
          </a:p>
          <a:p>
            <a:pPr lvl="2"/>
            <a:r>
              <a:rPr lang="en-US" sz="3300" b="1" dirty="0"/>
              <a:t>Verification</a:t>
            </a:r>
          </a:p>
          <a:p>
            <a:pPr lvl="1"/>
            <a:r>
              <a:rPr lang="en-US" sz="3600" b="1" dirty="0"/>
              <a:t>Project surprises</a:t>
            </a:r>
          </a:p>
          <a:p>
            <a:pPr lvl="1"/>
            <a:r>
              <a:rPr lang="en-US" sz="3600" b="1" dirty="0"/>
              <a:t>Summary</a:t>
            </a:r>
          </a:p>
          <a:p>
            <a:pPr lvl="1"/>
            <a:r>
              <a:rPr lang="en-US" sz="3600" b="1" dirty="0"/>
              <a:t>Epilogue –then &amp; now</a:t>
            </a:r>
          </a:p>
          <a:p>
            <a:pPr lvl="2"/>
            <a:r>
              <a:rPr lang="en-US" sz="3200" b="1" dirty="0"/>
              <a:t>Post SST: HP12C,DM12L</a:t>
            </a:r>
          </a:p>
          <a:p>
            <a:pPr lvl="2"/>
            <a:r>
              <a:rPr lang="en-US" sz="3300" b="1" dirty="0"/>
              <a:t>Semiconductors</a:t>
            </a:r>
          </a:p>
          <a:p>
            <a:pPr lvl="2"/>
            <a:r>
              <a:rPr lang="en-US" sz="3300" b="1" dirty="0"/>
              <a:t>HP Site</a:t>
            </a:r>
          </a:p>
          <a:p>
            <a:pPr lvl="1"/>
            <a:endParaRPr lang="en-US" dirty="0"/>
          </a:p>
        </p:txBody>
      </p:sp>
      <p:sp>
        <p:nvSpPr>
          <p:cNvPr id="2" name="Slide Number Placeholder 1">
            <a:extLst>
              <a:ext uri="{FF2B5EF4-FFF2-40B4-BE49-F238E27FC236}">
                <a16:creationId xmlns:a16="http://schemas.microsoft.com/office/drawing/2014/main" id="{937FE127-815C-7AD8-FE09-93D5604C8598}"/>
              </a:ext>
            </a:extLst>
          </p:cNvPr>
          <p:cNvSpPr>
            <a:spLocks noGrp="1"/>
          </p:cNvSpPr>
          <p:nvPr>
            <p:ph type="sldNum" sz="quarter" idx="12"/>
          </p:nvPr>
        </p:nvSpPr>
        <p:spPr/>
        <p:txBody>
          <a:bodyPr/>
          <a:lstStyle/>
          <a:p>
            <a:fld id="{EFEBA2F1-E6BA-4FE4-99DF-179EB3A9F9BB}" type="slidenum">
              <a:rPr lang="en-US" smtClean="0"/>
              <a:t>2</a:t>
            </a:fld>
            <a:endParaRPr lang="en-US" dirty="0"/>
          </a:p>
        </p:txBody>
      </p:sp>
    </p:spTree>
    <p:extLst>
      <p:ext uri="{BB962C8B-B14F-4D97-AF65-F5344CB8AC3E}">
        <p14:creationId xmlns:p14="http://schemas.microsoft.com/office/powerpoint/2010/main" val="30740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5041B6-FFEA-DECC-5775-FE0B603D8715}"/>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8969" t="5806" r="18219" b="10323"/>
          <a:stretch/>
        </p:blipFill>
        <p:spPr>
          <a:xfrm>
            <a:off x="914400" y="0"/>
            <a:ext cx="11277600" cy="6776986"/>
          </a:xfrm>
        </p:spPr>
      </p:pic>
      <p:sp>
        <p:nvSpPr>
          <p:cNvPr id="2" name="Slide Number Placeholder 1">
            <a:extLst>
              <a:ext uri="{FF2B5EF4-FFF2-40B4-BE49-F238E27FC236}">
                <a16:creationId xmlns:a16="http://schemas.microsoft.com/office/drawing/2014/main" id="{2FF63C2B-C662-5F9E-83D0-CA7772872145}"/>
              </a:ext>
            </a:extLst>
          </p:cNvPr>
          <p:cNvSpPr>
            <a:spLocks noGrp="1"/>
          </p:cNvSpPr>
          <p:nvPr>
            <p:ph type="sldNum" sz="quarter" idx="12"/>
          </p:nvPr>
        </p:nvSpPr>
        <p:spPr/>
        <p:txBody>
          <a:bodyPr/>
          <a:lstStyle/>
          <a:p>
            <a:fld id="{EFEBA2F1-E6BA-4FE4-99DF-179EB3A9F9BB}" type="slidenum">
              <a:rPr lang="en-US" smtClean="0"/>
              <a:t>20</a:t>
            </a:fld>
            <a:endParaRPr lang="en-US" dirty="0"/>
          </a:p>
        </p:txBody>
      </p:sp>
    </p:spTree>
    <p:extLst>
      <p:ext uri="{BB962C8B-B14F-4D97-AF65-F5344CB8AC3E}">
        <p14:creationId xmlns:p14="http://schemas.microsoft.com/office/powerpoint/2010/main" val="225994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F051A1-1C9E-3C10-37C4-DFD569D2328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5797" t="3324" r="18875" b="4164"/>
          <a:stretch/>
        </p:blipFill>
        <p:spPr>
          <a:xfrm>
            <a:off x="2665140" y="867008"/>
            <a:ext cx="9400653" cy="5990992"/>
          </a:xfrm>
        </p:spPr>
      </p:pic>
      <p:sp>
        <p:nvSpPr>
          <p:cNvPr id="6" name="TextBox 5">
            <a:extLst>
              <a:ext uri="{FF2B5EF4-FFF2-40B4-BE49-F238E27FC236}">
                <a16:creationId xmlns:a16="http://schemas.microsoft.com/office/drawing/2014/main" id="{346AE6DE-BB16-2267-F960-0CC7D73757BD}"/>
              </a:ext>
            </a:extLst>
          </p:cNvPr>
          <p:cNvSpPr txBox="1"/>
          <p:nvPr/>
        </p:nvSpPr>
        <p:spPr>
          <a:xfrm>
            <a:off x="5103159" y="242047"/>
            <a:ext cx="1205908" cy="646331"/>
          </a:xfrm>
          <a:prstGeom prst="rect">
            <a:avLst/>
          </a:prstGeom>
          <a:noFill/>
        </p:spPr>
        <p:txBody>
          <a:bodyPr wrap="none" rtlCol="0">
            <a:spAutoFit/>
          </a:bodyPr>
          <a:lstStyle/>
          <a:p>
            <a:r>
              <a:rPr lang="en-US" b="1" dirty="0">
                <a:solidFill>
                  <a:srgbClr val="0000FF"/>
                </a:solidFill>
              </a:rPr>
              <a:t>Keep-Alive</a:t>
            </a:r>
          </a:p>
          <a:p>
            <a:r>
              <a:rPr lang="en-US" b="1" dirty="0">
                <a:solidFill>
                  <a:srgbClr val="0000FF"/>
                </a:solidFill>
              </a:rPr>
              <a:t>Capacitor</a:t>
            </a:r>
          </a:p>
        </p:txBody>
      </p:sp>
      <p:sp>
        <p:nvSpPr>
          <p:cNvPr id="7" name="TextBox 6">
            <a:extLst>
              <a:ext uri="{FF2B5EF4-FFF2-40B4-BE49-F238E27FC236}">
                <a16:creationId xmlns:a16="http://schemas.microsoft.com/office/drawing/2014/main" id="{56B5330D-9BEC-F801-A2C7-BDE7F988E88F}"/>
              </a:ext>
            </a:extLst>
          </p:cNvPr>
          <p:cNvSpPr txBox="1"/>
          <p:nvPr/>
        </p:nvSpPr>
        <p:spPr>
          <a:xfrm>
            <a:off x="7818827" y="231362"/>
            <a:ext cx="1949444" cy="646331"/>
          </a:xfrm>
          <a:prstGeom prst="rect">
            <a:avLst/>
          </a:prstGeom>
          <a:noFill/>
        </p:spPr>
        <p:txBody>
          <a:bodyPr wrap="none" rtlCol="0">
            <a:spAutoFit/>
          </a:bodyPr>
          <a:lstStyle/>
          <a:p>
            <a:r>
              <a:rPr lang="en-US" b="1" dirty="0">
                <a:solidFill>
                  <a:srgbClr val="0000FF"/>
                </a:solidFill>
              </a:rPr>
              <a:t>Oscillator</a:t>
            </a:r>
          </a:p>
          <a:p>
            <a:r>
              <a:rPr lang="en-US" b="1" dirty="0">
                <a:solidFill>
                  <a:srgbClr val="0000FF"/>
                </a:solidFill>
              </a:rPr>
              <a:t>Resistor, Capacitor</a:t>
            </a:r>
          </a:p>
        </p:txBody>
      </p:sp>
      <p:sp>
        <p:nvSpPr>
          <p:cNvPr id="8" name="TextBox 7">
            <a:extLst>
              <a:ext uri="{FF2B5EF4-FFF2-40B4-BE49-F238E27FC236}">
                <a16:creationId xmlns:a16="http://schemas.microsoft.com/office/drawing/2014/main" id="{47EE1505-7078-624C-ABFB-03483C3F67F0}"/>
              </a:ext>
            </a:extLst>
          </p:cNvPr>
          <p:cNvSpPr txBox="1"/>
          <p:nvPr/>
        </p:nvSpPr>
        <p:spPr>
          <a:xfrm>
            <a:off x="9896131" y="365157"/>
            <a:ext cx="698909" cy="523220"/>
          </a:xfrm>
          <a:prstGeom prst="rect">
            <a:avLst/>
          </a:prstGeom>
          <a:noFill/>
        </p:spPr>
        <p:txBody>
          <a:bodyPr wrap="none" rtlCol="0">
            <a:spAutoFit/>
          </a:bodyPr>
          <a:lstStyle/>
          <a:p>
            <a:r>
              <a:rPr lang="en-US" sz="2800" b="1" dirty="0">
                <a:solidFill>
                  <a:srgbClr val="0000FF"/>
                </a:solidFill>
              </a:rPr>
              <a:t>SST</a:t>
            </a:r>
          </a:p>
        </p:txBody>
      </p:sp>
      <p:cxnSp>
        <p:nvCxnSpPr>
          <p:cNvPr id="9" name="Straight Arrow Connector 8">
            <a:extLst>
              <a:ext uri="{FF2B5EF4-FFF2-40B4-BE49-F238E27FC236}">
                <a16:creationId xmlns:a16="http://schemas.microsoft.com/office/drawing/2014/main" id="{EC24398E-153E-AA40-D597-261FB378DEA3}"/>
              </a:ext>
            </a:extLst>
          </p:cNvPr>
          <p:cNvCxnSpPr>
            <a:cxnSpLocks/>
          </p:cNvCxnSpPr>
          <p:nvPr/>
        </p:nvCxnSpPr>
        <p:spPr>
          <a:xfrm>
            <a:off x="5983941" y="888377"/>
            <a:ext cx="112059" cy="84245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1DB4A2-DFA2-92E7-9532-AF79615A702A}"/>
              </a:ext>
            </a:extLst>
          </p:cNvPr>
          <p:cNvCxnSpPr>
            <a:cxnSpLocks/>
          </p:cNvCxnSpPr>
          <p:nvPr/>
        </p:nvCxnSpPr>
        <p:spPr>
          <a:xfrm flipH="1">
            <a:off x="8033657" y="888377"/>
            <a:ext cx="262850" cy="1422116"/>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7C66773-A146-241C-CBD0-02CCAB5A49FB}"/>
              </a:ext>
            </a:extLst>
          </p:cNvPr>
          <p:cNvCxnSpPr>
            <a:cxnSpLocks/>
            <a:stCxn id="8" idx="2"/>
          </p:cNvCxnSpPr>
          <p:nvPr/>
        </p:nvCxnSpPr>
        <p:spPr>
          <a:xfrm flipH="1">
            <a:off x="9290957" y="888377"/>
            <a:ext cx="954629" cy="940423"/>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473B57B-20AC-A15A-5DA4-385B6D920691}"/>
              </a:ext>
            </a:extLst>
          </p:cNvPr>
          <p:cNvCxnSpPr>
            <a:cxnSpLocks/>
          </p:cNvCxnSpPr>
          <p:nvPr/>
        </p:nvCxnSpPr>
        <p:spPr>
          <a:xfrm>
            <a:off x="7039207" y="697553"/>
            <a:ext cx="112059" cy="84245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20DCE6-A32B-B480-1FFD-9773CBE01D81}"/>
              </a:ext>
            </a:extLst>
          </p:cNvPr>
          <p:cNvSpPr txBox="1"/>
          <p:nvPr/>
        </p:nvSpPr>
        <p:spPr>
          <a:xfrm>
            <a:off x="6670095" y="133169"/>
            <a:ext cx="1000564" cy="646331"/>
          </a:xfrm>
          <a:prstGeom prst="rect">
            <a:avLst/>
          </a:prstGeom>
          <a:noFill/>
        </p:spPr>
        <p:txBody>
          <a:bodyPr wrap="square" rtlCol="0">
            <a:spAutoFit/>
          </a:bodyPr>
          <a:lstStyle/>
          <a:p>
            <a:r>
              <a:rPr lang="en-US" b="1" dirty="0">
                <a:solidFill>
                  <a:srgbClr val="0000FF"/>
                </a:solidFill>
              </a:rPr>
              <a:t>15C </a:t>
            </a:r>
          </a:p>
          <a:p>
            <a:r>
              <a:rPr lang="en-US" b="1" dirty="0">
                <a:solidFill>
                  <a:srgbClr val="0000FF"/>
                </a:solidFill>
              </a:rPr>
              <a:t>2</a:t>
            </a:r>
            <a:r>
              <a:rPr lang="en-US" b="1" baseline="30000" dirty="0">
                <a:solidFill>
                  <a:srgbClr val="0000FF"/>
                </a:solidFill>
              </a:rPr>
              <a:t>nd</a:t>
            </a:r>
            <a:r>
              <a:rPr lang="en-US" b="1" dirty="0">
                <a:solidFill>
                  <a:srgbClr val="0000FF"/>
                </a:solidFill>
              </a:rPr>
              <a:t>ROM</a:t>
            </a:r>
          </a:p>
        </p:txBody>
      </p:sp>
      <p:sp>
        <p:nvSpPr>
          <p:cNvPr id="16" name="Title 1">
            <a:extLst>
              <a:ext uri="{FF2B5EF4-FFF2-40B4-BE49-F238E27FC236}">
                <a16:creationId xmlns:a16="http://schemas.microsoft.com/office/drawing/2014/main" id="{E7CC27B2-FF6B-E7D5-16AA-392531D2A325}"/>
              </a:ext>
            </a:extLst>
          </p:cNvPr>
          <p:cNvSpPr txBox="1">
            <a:spLocks/>
          </p:cNvSpPr>
          <p:nvPr/>
        </p:nvSpPr>
        <p:spPr>
          <a:xfrm>
            <a:off x="-11151" y="-1"/>
            <a:ext cx="3936380" cy="98168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Voyager System</a:t>
            </a:r>
            <a:br>
              <a:rPr lang="en-US" b="1" dirty="0"/>
            </a:br>
            <a:r>
              <a:rPr lang="en-US" sz="3100" b="1" dirty="0"/>
              <a:t>HP15</a:t>
            </a:r>
            <a:endParaRPr lang="en-US" b="1" dirty="0"/>
          </a:p>
        </p:txBody>
      </p:sp>
      <p:sp>
        <p:nvSpPr>
          <p:cNvPr id="2" name="TextBox 1">
            <a:extLst>
              <a:ext uri="{FF2B5EF4-FFF2-40B4-BE49-F238E27FC236}">
                <a16:creationId xmlns:a16="http://schemas.microsoft.com/office/drawing/2014/main" id="{E6686FB5-FA77-809B-5921-FB59FF3E1DDD}"/>
              </a:ext>
            </a:extLst>
          </p:cNvPr>
          <p:cNvSpPr txBox="1"/>
          <p:nvPr/>
        </p:nvSpPr>
        <p:spPr>
          <a:xfrm>
            <a:off x="1425414" y="5262972"/>
            <a:ext cx="1284326" cy="646331"/>
          </a:xfrm>
          <a:prstGeom prst="rect">
            <a:avLst/>
          </a:prstGeom>
          <a:noFill/>
        </p:spPr>
        <p:txBody>
          <a:bodyPr wrap="none" rtlCol="0">
            <a:spAutoFit/>
          </a:bodyPr>
          <a:lstStyle/>
          <a:p>
            <a:pPr algn="r"/>
            <a:r>
              <a:rPr lang="en-US" b="1" dirty="0">
                <a:solidFill>
                  <a:srgbClr val="0000FF"/>
                </a:solidFill>
              </a:rPr>
              <a:t>4 screws</a:t>
            </a:r>
          </a:p>
          <a:p>
            <a:pPr algn="r"/>
            <a:r>
              <a:rPr lang="en-US" b="1" dirty="0">
                <a:solidFill>
                  <a:srgbClr val="0000FF"/>
                </a:solidFill>
              </a:rPr>
              <a:t>Under pads</a:t>
            </a:r>
          </a:p>
        </p:txBody>
      </p:sp>
      <p:sp>
        <p:nvSpPr>
          <p:cNvPr id="3" name="Slide Number Placeholder 2">
            <a:extLst>
              <a:ext uri="{FF2B5EF4-FFF2-40B4-BE49-F238E27FC236}">
                <a16:creationId xmlns:a16="http://schemas.microsoft.com/office/drawing/2014/main" id="{BE532E5D-FCBD-8350-AF2B-978EB4AE0CC7}"/>
              </a:ext>
            </a:extLst>
          </p:cNvPr>
          <p:cNvSpPr>
            <a:spLocks noGrp="1"/>
          </p:cNvSpPr>
          <p:nvPr>
            <p:ph type="sldNum" sz="quarter" idx="12"/>
          </p:nvPr>
        </p:nvSpPr>
        <p:spPr/>
        <p:txBody>
          <a:bodyPr/>
          <a:lstStyle/>
          <a:p>
            <a:fld id="{EFEBA2F1-E6BA-4FE4-99DF-179EB3A9F9BB}" type="slidenum">
              <a:rPr lang="en-US" smtClean="0"/>
              <a:t>21</a:t>
            </a:fld>
            <a:endParaRPr lang="en-US" dirty="0"/>
          </a:p>
        </p:txBody>
      </p:sp>
    </p:spTree>
    <p:extLst>
      <p:ext uri="{BB962C8B-B14F-4D97-AF65-F5344CB8AC3E}">
        <p14:creationId xmlns:p14="http://schemas.microsoft.com/office/powerpoint/2010/main" val="299205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9648DD-735A-B6DA-F536-47DD45FB900A}"/>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66462" y="1397067"/>
            <a:ext cx="11125538" cy="5006898"/>
          </a:xfrm>
        </p:spPr>
      </p:pic>
      <p:sp>
        <p:nvSpPr>
          <p:cNvPr id="2" name="Title 1">
            <a:extLst>
              <a:ext uri="{FF2B5EF4-FFF2-40B4-BE49-F238E27FC236}">
                <a16:creationId xmlns:a16="http://schemas.microsoft.com/office/drawing/2014/main" id="{08E4540C-BBB0-C516-CABC-9EC6094DC754}"/>
              </a:ext>
            </a:extLst>
          </p:cNvPr>
          <p:cNvSpPr txBox="1">
            <a:spLocks/>
          </p:cNvSpPr>
          <p:nvPr/>
        </p:nvSpPr>
        <p:spPr>
          <a:xfrm>
            <a:off x="-11151" y="-1"/>
            <a:ext cx="3936380" cy="98168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Voyager System</a:t>
            </a:r>
            <a:br>
              <a:rPr lang="en-US" b="1" dirty="0"/>
            </a:br>
            <a:r>
              <a:rPr lang="en-US" sz="3100" b="1" dirty="0"/>
              <a:t>Low Voltage Workaround</a:t>
            </a:r>
            <a:endParaRPr lang="en-US" b="1" dirty="0"/>
          </a:p>
        </p:txBody>
      </p:sp>
      <p:sp>
        <p:nvSpPr>
          <p:cNvPr id="3" name="Slide Number Placeholder 2">
            <a:extLst>
              <a:ext uri="{FF2B5EF4-FFF2-40B4-BE49-F238E27FC236}">
                <a16:creationId xmlns:a16="http://schemas.microsoft.com/office/drawing/2014/main" id="{08170236-7783-7183-A843-087DB7849FE5}"/>
              </a:ext>
            </a:extLst>
          </p:cNvPr>
          <p:cNvSpPr>
            <a:spLocks noGrp="1"/>
          </p:cNvSpPr>
          <p:nvPr>
            <p:ph type="sldNum" sz="quarter" idx="12"/>
          </p:nvPr>
        </p:nvSpPr>
        <p:spPr/>
        <p:txBody>
          <a:bodyPr/>
          <a:lstStyle/>
          <a:p>
            <a:fld id="{EFEBA2F1-E6BA-4FE4-99DF-179EB3A9F9BB}" type="slidenum">
              <a:rPr lang="en-US" smtClean="0"/>
              <a:t>22</a:t>
            </a:fld>
            <a:endParaRPr lang="en-US" dirty="0"/>
          </a:p>
        </p:txBody>
      </p:sp>
    </p:spTree>
    <p:extLst>
      <p:ext uri="{BB962C8B-B14F-4D97-AF65-F5344CB8AC3E}">
        <p14:creationId xmlns:p14="http://schemas.microsoft.com/office/powerpoint/2010/main" val="903176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A52F4-9589-C4D6-9128-41E9AD17F524}"/>
              </a:ext>
            </a:extLst>
          </p:cNvPr>
          <p:cNvSpPr>
            <a:spLocks noGrp="1"/>
          </p:cNvSpPr>
          <p:nvPr>
            <p:ph type="title"/>
          </p:nvPr>
        </p:nvSpPr>
        <p:spPr>
          <a:xfrm>
            <a:off x="161832" y="196661"/>
            <a:ext cx="5676900" cy="1325563"/>
          </a:xfrm>
        </p:spPr>
        <p:txBody>
          <a:bodyPr/>
          <a:lstStyle/>
          <a:p>
            <a:r>
              <a:rPr lang="en-US" b="1" dirty="0"/>
              <a:t>Summary</a:t>
            </a:r>
            <a:endParaRPr lang="en-US" dirty="0"/>
          </a:p>
        </p:txBody>
      </p:sp>
      <p:sp>
        <p:nvSpPr>
          <p:cNvPr id="4" name="Content Placeholder 3">
            <a:extLst>
              <a:ext uri="{FF2B5EF4-FFF2-40B4-BE49-F238E27FC236}">
                <a16:creationId xmlns:a16="http://schemas.microsoft.com/office/drawing/2014/main" id="{EFE4F42B-A35A-D3ED-B4DF-15476F1069D7}"/>
              </a:ext>
            </a:extLst>
          </p:cNvPr>
          <p:cNvSpPr>
            <a:spLocks noGrp="1"/>
          </p:cNvSpPr>
          <p:nvPr>
            <p:ph idx="1"/>
          </p:nvPr>
        </p:nvSpPr>
        <p:spPr>
          <a:xfrm>
            <a:off x="5553" y="1259540"/>
            <a:ext cx="3108214" cy="4567519"/>
          </a:xfrm>
        </p:spPr>
        <p:txBody>
          <a:bodyPr>
            <a:normAutofit fontScale="55000" lnSpcReduction="20000"/>
          </a:bodyPr>
          <a:lstStyle/>
          <a:p>
            <a:r>
              <a:rPr lang="en-US" dirty="0"/>
              <a:t>Voyager Context / Challenges</a:t>
            </a:r>
          </a:p>
          <a:p>
            <a:r>
              <a:rPr lang="en-US" dirty="0"/>
              <a:t>What is SST</a:t>
            </a:r>
          </a:p>
          <a:p>
            <a:pPr lvl="1"/>
            <a:r>
              <a:rPr lang="en-US" dirty="0"/>
              <a:t>Project goals</a:t>
            </a:r>
          </a:p>
          <a:p>
            <a:pPr lvl="1"/>
            <a:r>
              <a:rPr lang="en-US" dirty="0"/>
              <a:t>HP organization context</a:t>
            </a:r>
          </a:p>
          <a:p>
            <a:pPr lvl="2"/>
            <a:r>
              <a:rPr lang="en-US" dirty="0"/>
              <a:t>Corvallis Site</a:t>
            </a:r>
          </a:p>
          <a:p>
            <a:pPr lvl="3"/>
            <a:r>
              <a:rPr lang="en-US" dirty="0"/>
              <a:t>ICBD History</a:t>
            </a:r>
          </a:p>
          <a:p>
            <a:pPr lvl="3"/>
            <a:r>
              <a:rPr lang="en-US" dirty="0"/>
              <a:t>Why Corvallis</a:t>
            </a:r>
          </a:p>
          <a:p>
            <a:pPr lvl="3"/>
            <a:r>
              <a:rPr lang="en-US" dirty="0"/>
              <a:t>Calculators,      Portable Computers, Components</a:t>
            </a:r>
          </a:p>
          <a:p>
            <a:pPr lvl="2"/>
            <a:r>
              <a:rPr lang="en-US" dirty="0"/>
              <a:t>Return of the Jedi</a:t>
            </a:r>
          </a:p>
          <a:p>
            <a:pPr lvl="1"/>
            <a:r>
              <a:rPr lang="en-US" dirty="0"/>
              <a:t>IC </a:t>
            </a:r>
          </a:p>
          <a:p>
            <a:pPr lvl="2"/>
            <a:r>
              <a:rPr lang="en-US" dirty="0"/>
              <a:t>Design team</a:t>
            </a:r>
          </a:p>
          <a:p>
            <a:pPr lvl="2"/>
            <a:r>
              <a:rPr lang="en-US" dirty="0"/>
              <a:t>Design description</a:t>
            </a:r>
          </a:p>
          <a:p>
            <a:pPr lvl="2"/>
            <a:r>
              <a:rPr lang="en-US" dirty="0"/>
              <a:t>Design Process</a:t>
            </a:r>
          </a:p>
          <a:p>
            <a:pPr lvl="2"/>
            <a:r>
              <a:rPr lang="en-US" dirty="0"/>
              <a:t>Verification</a:t>
            </a:r>
          </a:p>
          <a:p>
            <a:pPr lvl="1"/>
            <a:r>
              <a:rPr lang="en-US" dirty="0"/>
              <a:t>Project surprises</a:t>
            </a:r>
          </a:p>
          <a:p>
            <a:pPr lvl="1"/>
            <a:r>
              <a:rPr lang="en-US" dirty="0"/>
              <a:t>Summary</a:t>
            </a:r>
          </a:p>
          <a:p>
            <a:pPr lvl="1"/>
            <a:r>
              <a:rPr lang="en-US" dirty="0"/>
              <a:t>Epilogue –then &amp; now</a:t>
            </a:r>
          </a:p>
          <a:p>
            <a:pPr lvl="2"/>
            <a:r>
              <a:rPr lang="en-US" dirty="0"/>
              <a:t>Post SST: HP12C,DM12L, series</a:t>
            </a:r>
          </a:p>
          <a:p>
            <a:pPr lvl="2"/>
            <a:r>
              <a:rPr lang="en-US" dirty="0"/>
              <a:t>Semiconductors</a:t>
            </a:r>
          </a:p>
          <a:p>
            <a:pPr lvl="2"/>
            <a:r>
              <a:rPr lang="en-US" dirty="0"/>
              <a:t>HP Site</a:t>
            </a:r>
          </a:p>
        </p:txBody>
      </p:sp>
      <p:pic>
        <p:nvPicPr>
          <p:cNvPr id="5" name="Picture 4">
            <a:extLst>
              <a:ext uri="{FF2B5EF4-FFF2-40B4-BE49-F238E27FC236}">
                <a16:creationId xmlns:a16="http://schemas.microsoft.com/office/drawing/2014/main" id="{786DFCEE-9F9A-82F3-00E7-E608B71CE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683" y="3694701"/>
            <a:ext cx="3179480" cy="2387601"/>
          </a:xfrm>
          <a:prstGeom prst="rect">
            <a:avLst/>
          </a:prstGeom>
        </p:spPr>
      </p:pic>
      <p:pic>
        <p:nvPicPr>
          <p:cNvPr id="6" name="Picture 5">
            <a:extLst>
              <a:ext uri="{FF2B5EF4-FFF2-40B4-BE49-F238E27FC236}">
                <a16:creationId xmlns:a16="http://schemas.microsoft.com/office/drawing/2014/main" id="{9C55D3A5-05B1-52C7-936A-50F7D1126CD9}"/>
              </a:ext>
            </a:extLst>
          </p:cNvPr>
          <p:cNvPicPr>
            <a:picLocks noChangeAspect="1"/>
          </p:cNvPicPr>
          <p:nvPr/>
        </p:nvPicPr>
        <p:blipFill rotWithShape="1">
          <a:blip r:embed="rId4">
            <a:extLst>
              <a:ext uri="{28A0092B-C50C-407E-A947-70E740481C1C}">
                <a14:useLocalDpi xmlns:a14="http://schemas.microsoft.com/office/drawing/2010/main" val="0"/>
              </a:ext>
            </a:extLst>
          </a:blip>
          <a:srcRect t="60098"/>
          <a:stretch/>
        </p:blipFill>
        <p:spPr>
          <a:xfrm>
            <a:off x="4092532" y="4995227"/>
            <a:ext cx="863161" cy="1199664"/>
          </a:xfrm>
          <a:prstGeom prst="rect">
            <a:avLst/>
          </a:prstGeom>
        </p:spPr>
      </p:pic>
      <p:sp>
        <p:nvSpPr>
          <p:cNvPr id="7" name="Rectangle 6">
            <a:extLst>
              <a:ext uri="{FF2B5EF4-FFF2-40B4-BE49-F238E27FC236}">
                <a16:creationId xmlns:a16="http://schemas.microsoft.com/office/drawing/2014/main" id="{39A7E5DD-01FA-6062-B99C-FA783C8EA89D}"/>
              </a:ext>
            </a:extLst>
          </p:cNvPr>
          <p:cNvSpPr/>
          <p:nvPr/>
        </p:nvSpPr>
        <p:spPr>
          <a:xfrm>
            <a:off x="6969688" y="6194891"/>
            <a:ext cx="3887070" cy="53374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9CDDAB6-7638-7091-90C7-5E8645552556}"/>
              </a:ext>
            </a:extLst>
          </p:cNvPr>
          <p:cNvSpPr txBox="1"/>
          <p:nvPr/>
        </p:nvSpPr>
        <p:spPr>
          <a:xfrm>
            <a:off x="6889005" y="6082302"/>
            <a:ext cx="3967753" cy="646331"/>
          </a:xfrm>
          <a:prstGeom prst="rect">
            <a:avLst/>
          </a:prstGeom>
          <a:noFill/>
        </p:spPr>
        <p:txBody>
          <a:bodyPr wrap="none" rtlCol="0">
            <a:spAutoFit/>
          </a:bodyPr>
          <a:lstStyle/>
          <a:p>
            <a:r>
              <a:rPr lang="en-US" sz="3600" dirty="0">
                <a:latin typeface="HP Voyager Character Set" panose="050B0103010302020204" pitchFamily="34" charset="2"/>
              </a:rPr>
              <a:t>3,1,4,1,5,9,2,6,5,4,</a:t>
            </a:r>
          </a:p>
        </p:txBody>
      </p:sp>
      <p:pic>
        <p:nvPicPr>
          <p:cNvPr id="9" name="Picture 8">
            <a:extLst>
              <a:ext uri="{FF2B5EF4-FFF2-40B4-BE49-F238E27FC236}">
                <a16:creationId xmlns:a16="http://schemas.microsoft.com/office/drawing/2014/main" id="{3335586B-F5CF-69B9-E728-26CE9BB2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4025" y="2033632"/>
            <a:ext cx="3108214" cy="1585189"/>
          </a:xfrm>
          <a:prstGeom prst="rect">
            <a:avLst/>
          </a:prstGeom>
        </p:spPr>
      </p:pic>
      <p:pic>
        <p:nvPicPr>
          <p:cNvPr id="10" name="Picture 2" descr="A Tale about a Failed Project: The Death Start II program - Crisp's Blog">
            <a:extLst>
              <a:ext uri="{FF2B5EF4-FFF2-40B4-BE49-F238E27FC236}">
                <a16:creationId xmlns:a16="http://schemas.microsoft.com/office/drawing/2014/main" id="{E4C30EB2-8416-CE7E-C7D9-1A6E5F37E8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9817" r="74743" b="24256"/>
          <a:stretch/>
        </p:blipFill>
        <p:spPr bwMode="auto">
          <a:xfrm>
            <a:off x="6334376" y="96310"/>
            <a:ext cx="3079376" cy="17838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C2B4D9B-D703-B9DF-54FF-7D4C8C08BF67}"/>
              </a:ext>
            </a:extLst>
          </p:cNvPr>
          <p:cNvSpPr txBox="1"/>
          <p:nvPr/>
        </p:nvSpPr>
        <p:spPr>
          <a:xfrm>
            <a:off x="1148120" y="5918234"/>
            <a:ext cx="2512919" cy="646331"/>
          </a:xfrm>
          <a:prstGeom prst="rect">
            <a:avLst/>
          </a:prstGeom>
          <a:noFill/>
        </p:spPr>
        <p:txBody>
          <a:bodyPr wrap="square">
            <a:spAutoFit/>
          </a:bodyPr>
          <a:lstStyle/>
          <a:p>
            <a:r>
              <a:rPr lang="en-US" sz="3600" i="1" dirty="0"/>
              <a:t>Thank You!!</a:t>
            </a:r>
          </a:p>
        </p:txBody>
      </p:sp>
      <p:sp>
        <p:nvSpPr>
          <p:cNvPr id="13" name="TextBox 12">
            <a:extLst>
              <a:ext uri="{FF2B5EF4-FFF2-40B4-BE49-F238E27FC236}">
                <a16:creationId xmlns:a16="http://schemas.microsoft.com/office/drawing/2014/main" id="{6A3641AA-745C-F4A8-DC7E-BA9E93D33195}"/>
              </a:ext>
            </a:extLst>
          </p:cNvPr>
          <p:cNvSpPr txBox="1"/>
          <p:nvPr/>
        </p:nvSpPr>
        <p:spPr>
          <a:xfrm>
            <a:off x="8438561" y="1803393"/>
            <a:ext cx="3338792" cy="276999"/>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Arial" panose="020B0604020202020204" pitchFamily="34" charset="0"/>
              </a:rPr>
              <a:t>TM &amp; © LUCASFILM LTD. ALL RIGHTS RESERVED</a:t>
            </a:r>
            <a:r>
              <a:rPr kumimoji="0" lang="en-US" altLang="en-US" sz="1200" b="0" i="0" u="none" strike="noStrike" cap="none" normalizeH="0" baseline="0" dirty="0">
                <a:ln>
                  <a:noFill/>
                </a:ln>
                <a:solidFill>
                  <a:schemeClr val="tx1"/>
                </a:solidFill>
                <a:effectLst/>
                <a:latin typeface="Arial" panose="020B0604020202020204" pitchFamily="34" charset="0"/>
              </a:rPr>
              <a:t>.</a:t>
            </a:r>
          </a:p>
        </p:txBody>
      </p:sp>
      <p:pic>
        <p:nvPicPr>
          <p:cNvPr id="14" name="Picture 13">
            <a:extLst>
              <a:ext uri="{FF2B5EF4-FFF2-40B4-BE49-F238E27FC236}">
                <a16:creationId xmlns:a16="http://schemas.microsoft.com/office/drawing/2014/main" id="{83215A62-3899-C454-5107-46EBFC8898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9880" y="113658"/>
            <a:ext cx="2623284" cy="3568250"/>
          </a:xfrm>
          <a:prstGeom prst="rect">
            <a:avLst/>
          </a:prstGeom>
        </p:spPr>
      </p:pic>
      <p:pic>
        <p:nvPicPr>
          <p:cNvPr id="15" name="Content Placeholder 4">
            <a:extLst>
              <a:ext uri="{FF2B5EF4-FFF2-40B4-BE49-F238E27FC236}">
                <a16:creationId xmlns:a16="http://schemas.microsoft.com/office/drawing/2014/main" id="{5FBCC30B-E142-1223-B2E9-C8A7FF3C5331}"/>
              </a:ext>
            </a:extLst>
          </p:cNvPr>
          <p:cNvPicPr>
            <a:picLocks noChangeAspect="1"/>
          </p:cNvPicPr>
          <p:nvPr/>
        </p:nvPicPr>
        <p:blipFill rotWithShape="1">
          <a:blip r:embed="rId8">
            <a:extLst>
              <a:ext uri="{28A0092B-C50C-407E-A947-70E740481C1C}">
                <a14:useLocalDpi xmlns:a14="http://schemas.microsoft.com/office/drawing/2010/main" val="0"/>
              </a:ext>
            </a:extLst>
          </a:blip>
          <a:srcRect l="15797" t="3324" r="18875" b="4164"/>
          <a:stretch/>
        </p:blipFill>
        <p:spPr>
          <a:xfrm>
            <a:off x="5026153" y="3661727"/>
            <a:ext cx="3887070" cy="2477211"/>
          </a:xfrm>
          <a:prstGeom prst="rect">
            <a:avLst/>
          </a:prstGeom>
        </p:spPr>
      </p:pic>
      <p:pic>
        <p:nvPicPr>
          <p:cNvPr id="2" name="Picture 1">
            <a:extLst>
              <a:ext uri="{FF2B5EF4-FFF2-40B4-BE49-F238E27FC236}">
                <a16:creationId xmlns:a16="http://schemas.microsoft.com/office/drawing/2014/main" id="{E4597807-4443-E06E-944C-FC397F285938}"/>
              </a:ext>
            </a:extLst>
          </p:cNvPr>
          <p:cNvPicPr>
            <a:picLocks noChangeAspect="1"/>
          </p:cNvPicPr>
          <p:nvPr/>
        </p:nvPicPr>
        <p:blipFill rotWithShape="1">
          <a:blip r:embed="rId9">
            <a:extLst>
              <a:ext uri="{28A0092B-C50C-407E-A947-70E740481C1C}">
                <a14:useLocalDpi xmlns:a14="http://schemas.microsoft.com/office/drawing/2010/main" val="0"/>
              </a:ext>
            </a:extLst>
          </a:blip>
          <a:srcRect l="8680" t="23504" r="18421" b="17764"/>
          <a:stretch/>
        </p:blipFill>
        <p:spPr>
          <a:xfrm>
            <a:off x="3000282" y="113658"/>
            <a:ext cx="3284923" cy="3424907"/>
          </a:xfrm>
          <a:prstGeom prst="rect">
            <a:avLst/>
          </a:prstGeom>
        </p:spPr>
      </p:pic>
      <p:sp>
        <p:nvSpPr>
          <p:cNvPr id="12" name="Slide Number Placeholder 11">
            <a:extLst>
              <a:ext uri="{FF2B5EF4-FFF2-40B4-BE49-F238E27FC236}">
                <a16:creationId xmlns:a16="http://schemas.microsoft.com/office/drawing/2014/main" id="{A17D35B5-FC19-2424-564B-B0160E1A21C2}"/>
              </a:ext>
            </a:extLst>
          </p:cNvPr>
          <p:cNvSpPr>
            <a:spLocks noGrp="1"/>
          </p:cNvSpPr>
          <p:nvPr>
            <p:ph type="sldNum" sz="quarter" idx="12"/>
          </p:nvPr>
        </p:nvSpPr>
        <p:spPr/>
        <p:txBody>
          <a:bodyPr/>
          <a:lstStyle/>
          <a:p>
            <a:fld id="{EFEBA2F1-E6BA-4FE4-99DF-179EB3A9F9BB}" type="slidenum">
              <a:rPr lang="en-US" smtClean="0"/>
              <a:t>23</a:t>
            </a:fld>
            <a:endParaRPr lang="en-US" dirty="0"/>
          </a:p>
        </p:txBody>
      </p:sp>
    </p:spTree>
    <p:extLst>
      <p:ext uri="{BB962C8B-B14F-4D97-AF65-F5344CB8AC3E}">
        <p14:creationId xmlns:p14="http://schemas.microsoft.com/office/powerpoint/2010/main" val="2587504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F051A1-1C9E-3C10-37C4-DFD569D2328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6563" t="4152" r="19693" b="6403"/>
          <a:stretch/>
        </p:blipFill>
        <p:spPr>
          <a:xfrm rot="16200000">
            <a:off x="1691198" y="636430"/>
            <a:ext cx="3231580" cy="2013514"/>
          </a:xfrm>
        </p:spPr>
      </p:pic>
      <p:sp>
        <p:nvSpPr>
          <p:cNvPr id="16" name="Title 1">
            <a:extLst>
              <a:ext uri="{FF2B5EF4-FFF2-40B4-BE49-F238E27FC236}">
                <a16:creationId xmlns:a16="http://schemas.microsoft.com/office/drawing/2014/main" id="{E7CC27B2-FF6B-E7D5-16AA-392531D2A325}"/>
              </a:ext>
            </a:extLst>
          </p:cNvPr>
          <p:cNvSpPr txBox="1">
            <a:spLocks/>
          </p:cNvSpPr>
          <p:nvPr/>
        </p:nvSpPr>
        <p:spPr>
          <a:xfrm>
            <a:off x="4559989" y="4580652"/>
            <a:ext cx="2472973" cy="585954"/>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Voyager System</a:t>
            </a:r>
          </a:p>
        </p:txBody>
      </p:sp>
      <p:sp>
        <p:nvSpPr>
          <p:cNvPr id="3" name="Slide Number Placeholder 2">
            <a:extLst>
              <a:ext uri="{FF2B5EF4-FFF2-40B4-BE49-F238E27FC236}">
                <a16:creationId xmlns:a16="http://schemas.microsoft.com/office/drawing/2014/main" id="{BE532E5D-FCBD-8350-AF2B-978EB4AE0CC7}"/>
              </a:ext>
            </a:extLst>
          </p:cNvPr>
          <p:cNvSpPr>
            <a:spLocks noGrp="1"/>
          </p:cNvSpPr>
          <p:nvPr>
            <p:ph type="sldNum" sz="quarter" idx="12"/>
          </p:nvPr>
        </p:nvSpPr>
        <p:spPr/>
        <p:txBody>
          <a:bodyPr/>
          <a:lstStyle/>
          <a:p>
            <a:fld id="{EFEBA2F1-E6BA-4FE4-99DF-179EB3A9F9BB}" type="slidenum">
              <a:rPr lang="en-US" smtClean="0"/>
              <a:t>24</a:t>
            </a:fld>
            <a:endParaRPr lang="en-US" dirty="0"/>
          </a:p>
        </p:txBody>
      </p:sp>
      <p:pic>
        <p:nvPicPr>
          <p:cNvPr id="4" name="Picture 3">
            <a:extLst>
              <a:ext uri="{FF2B5EF4-FFF2-40B4-BE49-F238E27FC236}">
                <a16:creationId xmlns:a16="http://schemas.microsoft.com/office/drawing/2014/main" id="{CA0091D2-16C9-A68A-A853-59E94EAB4D93}"/>
              </a:ext>
            </a:extLst>
          </p:cNvPr>
          <p:cNvPicPr>
            <a:picLocks noChangeAspect="1"/>
          </p:cNvPicPr>
          <p:nvPr/>
        </p:nvPicPr>
        <p:blipFill rotWithShape="1">
          <a:blip r:embed="rId4">
            <a:extLst>
              <a:ext uri="{28A0092B-C50C-407E-A947-70E740481C1C}">
                <a14:useLocalDpi xmlns:a14="http://schemas.microsoft.com/office/drawing/2010/main" val="0"/>
              </a:ext>
            </a:extLst>
          </a:blip>
          <a:srcRect l="13723" t="7041" r="23085" b="5447"/>
          <a:stretch/>
        </p:blipFill>
        <p:spPr>
          <a:xfrm rot="16200000">
            <a:off x="-612494" y="4229585"/>
            <a:ext cx="3255670" cy="2030682"/>
          </a:xfrm>
          <a:prstGeom prst="rect">
            <a:avLst/>
          </a:prstGeom>
        </p:spPr>
      </p:pic>
      <p:pic>
        <p:nvPicPr>
          <p:cNvPr id="12" name="Picture 11">
            <a:extLst>
              <a:ext uri="{FF2B5EF4-FFF2-40B4-BE49-F238E27FC236}">
                <a16:creationId xmlns:a16="http://schemas.microsoft.com/office/drawing/2014/main" id="{DB8A7201-840A-2689-2294-DDC315FA5CD2}"/>
              </a:ext>
            </a:extLst>
          </p:cNvPr>
          <p:cNvPicPr>
            <a:picLocks noChangeAspect="1"/>
          </p:cNvPicPr>
          <p:nvPr/>
        </p:nvPicPr>
        <p:blipFill rotWithShape="1">
          <a:blip r:embed="rId5">
            <a:extLst>
              <a:ext uri="{28A0092B-C50C-407E-A947-70E740481C1C}">
                <a14:useLocalDpi xmlns:a14="http://schemas.microsoft.com/office/drawing/2010/main" val="0"/>
              </a:ext>
            </a:extLst>
          </a:blip>
          <a:srcRect l="49392" t="16714" r="6324" b="22831"/>
          <a:stretch/>
        </p:blipFill>
        <p:spPr>
          <a:xfrm rot="16200000">
            <a:off x="6533891" y="4007589"/>
            <a:ext cx="3456262" cy="2244562"/>
          </a:xfrm>
          <a:prstGeom prst="rect">
            <a:avLst/>
          </a:prstGeom>
        </p:spPr>
      </p:pic>
      <p:pic>
        <p:nvPicPr>
          <p:cNvPr id="13" name="Picture 12">
            <a:extLst>
              <a:ext uri="{FF2B5EF4-FFF2-40B4-BE49-F238E27FC236}">
                <a16:creationId xmlns:a16="http://schemas.microsoft.com/office/drawing/2014/main" id="{A3E4BAD2-106D-340A-806A-BD5C1F9CA9CD}"/>
              </a:ext>
            </a:extLst>
          </p:cNvPr>
          <p:cNvPicPr>
            <a:picLocks noChangeAspect="1"/>
          </p:cNvPicPr>
          <p:nvPr/>
        </p:nvPicPr>
        <p:blipFill rotWithShape="1">
          <a:blip r:embed="rId6"/>
          <a:srcRect l="15160" t="14319" r="15213" b="5857"/>
          <a:stretch/>
        </p:blipFill>
        <p:spPr>
          <a:xfrm rot="16200000">
            <a:off x="8996526" y="4046181"/>
            <a:ext cx="3475212" cy="2166366"/>
          </a:xfrm>
          <a:prstGeom prst="rect">
            <a:avLst/>
          </a:prstGeom>
        </p:spPr>
      </p:pic>
      <p:pic>
        <p:nvPicPr>
          <p:cNvPr id="17" name="Picture 16">
            <a:extLst>
              <a:ext uri="{FF2B5EF4-FFF2-40B4-BE49-F238E27FC236}">
                <a16:creationId xmlns:a16="http://schemas.microsoft.com/office/drawing/2014/main" id="{0A51C437-C4ED-0531-2975-CCC9F56767C1}"/>
              </a:ext>
            </a:extLst>
          </p:cNvPr>
          <p:cNvPicPr>
            <a:picLocks noChangeAspect="1"/>
          </p:cNvPicPr>
          <p:nvPr/>
        </p:nvPicPr>
        <p:blipFill rotWithShape="1">
          <a:blip r:embed="rId7">
            <a:extLst>
              <a:ext uri="{28A0092B-C50C-407E-A947-70E740481C1C}">
                <a14:useLocalDpi xmlns:a14="http://schemas.microsoft.com/office/drawing/2010/main" val="0"/>
              </a:ext>
            </a:extLst>
          </a:blip>
          <a:srcRect l="16875" t="7961" r="18438" b="5309"/>
          <a:stretch/>
        </p:blipFill>
        <p:spPr>
          <a:xfrm rot="16200000">
            <a:off x="4120975" y="575650"/>
            <a:ext cx="3227711" cy="2081065"/>
          </a:xfrm>
          <a:prstGeom prst="rect">
            <a:avLst/>
          </a:prstGeom>
        </p:spPr>
      </p:pic>
      <p:pic>
        <p:nvPicPr>
          <p:cNvPr id="20" name="Picture 19">
            <a:extLst>
              <a:ext uri="{FF2B5EF4-FFF2-40B4-BE49-F238E27FC236}">
                <a16:creationId xmlns:a16="http://schemas.microsoft.com/office/drawing/2014/main" id="{C3F56B26-7C57-EF60-CB82-C4020C204363}"/>
              </a:ext>
            </a:extLst>
          </p:cNvPr>
          <p:cNvPicPr>
            <a:picLocks noChangeAspect="1"/>
          </p:cNvPicPr>
          <p:nvPr/>
        </p:nvPicPr>
        <p:blipFill rotWithShape="1">
          <a:blip r:embed="rId8"/>
          <a:srcRect l="32503" t="22830" r="19545" b="17969"/>
          <a:stretch/>
        </p:blipFill>
        <p:spPr>
          <a:xfrm rot="16200000">
            <a:off x="9060965" y="573170"/>
            <a:ext cx="3286760" cy="2106792"/>
          </a:xfrm>
          <a:prstGeom prst="rect">
            <a:avLst/>
          </a:prstGeom>
        </p:spPr>
      </p:pic>
      <p:sp>
        <p:nvSpPr>
          <p:cNvPr id="22" name="TextBox 21">
            <a:extLst>
              <a:ext uri="{FF2B5EF4-FFF2-40B4-BE49-F238E27FC236}">
                <a16:creationId xmlns:a16="http://schemas.microsoft.com/office/drawing/2014/main" id="{8241F31F-D595-EBC4-DDB5-764CC35D83FE}"/>
              </a:ext>
            </a:extLst>
          </p:cNvPr>
          <p:cNvSpPr txBox="1"/>
          <p:nvPr/>
        </p:nvSpPr>
        <p:spPr>
          <a:xfrm>
            <a:off x="4618675" y="5094600"/>
            <a:ext cx="2472973" cy="1277273"/>
          </a:xfrm>
          <a:prstGeom prst="rect">
            <a:avLst/>
          </a:prstGeom>
          <a:noFill/>
        </p:spPr>
        <p:txBody>
          <a:bodyPr wrap="square">
            <a:spAutoFit/>
          </a:bodyPr>
          <a:lstStyle/>
          <a:p>
            <a:r>
              <a:rPr lang="en-US" sz="1100" dirty="0"/>
              <a:t>“Why do this? So far as the user is concerned, all HP-12Cs work the same way and give the same results. Yet to some HP fans, and hardware hackers, this is not the whole story – we want to know how it works – and how it changes.”</a:t>
            </a:r>
          </a:p>
        </p:txBody>
      </p:sp>
      <p:sp>
        <p:nvSpPr>
          <p:cNvPr id="24" name="TextBox 23">
            <a:extLst>
              <a:ext uri="{FF2B5EF4-FFF2-40B4-BE49-F238E27FC236}">
                <a16:creationId xmlns:a16="http://schemas.microsoft.com/office/drawing/2014/main" id="{615F5AEE-E014-674E-256B-7501AD229422}"/>
              </a:ext>
            </a:extLst>
          </p:cNvPr>
          <p:cNvSpPr txBox="1"/>
          <p:nvPr/>
        </p:nvSpPr>
        <p:spPr>
          <a:xfrm>
            <a:off x="4663658" y="6340863"/>
            <a:ext cx="2341662" cy="461665"/>
          </a:xfrm>
          <a:prstGeom prst="rect">
            <a:avLst/>
          </a:prstGeom>
          <a:noFill/>
        </p:spPr>
        <p:txBody>
          <a:bodyPr wrap="square">
            <a:spAutoFit/>
          </a:bodyPr>
          <a:lstStyle/>
          <a:p>
            <a:r>
              <a:rPr lang="en-US" sz="800" dirty="0"/>
              <a:t>The HP-12C Project – Inside the Voyagers</a:t>
            </a:r>
          </a:p>
          <a:p>
            <a:r>
              <a:rPr lang="en-US" sz="800" dirty="0"/>
              <a:t>Tony </a:t>
            </a:r>
            <a:r>
              <a:rPr lang="en-US" sz="800" dirty="0" err="1"/>
              <a:t>Duell</a:t>
            </a:r>
            <a:r>
              <a:rPr lang="en-US" sz="800" dirty="0"/>
              <a:t>, #788 and </a:t>
            </a:r>
            <a:r>
              <a:rPr lang="en-US" sz="800" dirty="0" err="1"/>
              <a:t>W</a:t>
            </a:r>
            <a:r>
              <a:rPr lang="en-US" sz="800" dirty="0" err="1">
                <a:latin typeface="Abadi" panose="020B0604020104020204" pitchFamily="34" charset="0"/>
              </a:rPr>
              <a:t>ł</a:t>
            </a:r>
            <a:r>
              <a:rPr lang="en-US" sz="800" dirty="0" err="1"/>
              <a:t>odek</a:t>
            </a:r>
            <a:r>
              <a:rPr lang="en-US" sz="800" dirty="0"/>
              <a:t> </a:t>
            </a:r>
            <a:r>
              <a:rPr lang="en-US" sz="800" dirty="0" err="1"/>
              <a:t>Mier-Jędrzejowicz</a:t>
            </a:r>
            <a:r>
              <a:rPr lang="en-US" sz="800" dirty="0"/>
              <a:t>', #9</a:t>
            </a:r>
          </a:p>
          <a:p>
            <a:r>
              <a:rPr lang="en-US" sz="800" dirty="0"/>
              <a:t>Datafile V20N5 </a:t>
            </a:r>
          </a:p>
        </p:txBody>
      </p:sp>
      <p:pic>
        <p:nvPicPr>
          <p:cNvPr id="28" name="Picture 27">
            <a:extLst>
              <a:ext uri="{FF2B5EF4-FFF2-40B4-BE49-F238E27FC236}">
                <a16:creationId xmlns:a16="http://schemas.microsoft.com/office/drawing/2014/main" id="{D40C3A72-5A0A-557D-4DE6-41C05A5FD2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55232" y="3405800"/>
            <a:ext cx="1796983" cy="1124911"/>
          </a:xfrm>
          <a:prstGeom prst="rect">
            <a:avLst/>
          </a:prstGeom>
        </p:spPr>
      </p:pic>
      <p:sp>
        <p:nvSpPr>
          <p:cNvPr id="29" name="TextBox 28">
            <a:extLst>
              <a:ext uri="{FF2B5EF4-FFF2-40B4-BE49-F238E27FC236}">
                <a16:creationId xmlns:a16="http://schemas.microsoft.com/office/drawing/2014/main" id="{EC1F3A13-0524-83E3-FE60-BB46B3801D83}"/>
              </a:ext>
            </a:extLst>
          </p:cNvPr>
          <p:cNvSpPr txBox="1"/>
          <p:nvPr/>
        </p:nvSpPr>
        <p:spPr>
          <a:xfrm rot="16200000">
            <a:off x="934230" y="1053646"/>
            <a:ext cx="2306416" cy="253916"/>
          </a:xfrm>
          <a:prstGeom prst="rect">
            <a:avLst/>
          </a:prstGeom>
          <a:noFill/>
        </p:spPr>
        <p:txBody>
          <a:bodyPr wrap="square" rtlCol="0">
            <a:spAutoFit/>
          </a:bodyPr>
          <a:lstStyle/>
          <a:p>
            <a:r>
              <a:rPr lang="en-US" sz="1050" dirty="0"/>
              <a:t>HP12C 1982wk18 USA 2218A04935</a:t>
            </a:r>
          </a:p>
        </p:txBody>
      </p:sp>
      <p:sp>
        <p:nvSpPr>
          <p:cNvPr id="30" name="TextBox 29">
            <a:extLst>
              <a:ext uri="{FF2B5EF4-FFF2-40B4-BE49-F238E27FC236}">
                <a16:creationId xmlns:a16="http://schemas.microsoft.com/office/drawing/2014/main" id="{16028C91-2E18-BF3E-71C5-12C62D26EE73}"/>
              </a:ext>
            </a:extLst>
          </p:cNvPr>
          <p:cNvSpPr txBox="1"/>
          <p:nvPr/>
        </p:nvSpPr>
        <p:spPr>
          <a:xfrm rot="16200000">
            <a:off x="4019695" y="1499608"/>
            <a:ext cx="696024" cy="253916"/>
          </a:xfrm>
          <a:prstGeom prst="rect">
            <a:avLst/>
          </a:prstGeom>
          <a:noFill/>
        </p:spPr>
        <p:txBody>
          <a:bodyPr wrap="none" rtlCol="0">
            <a:spAutoFit/>
          </a:bodyPr>
          <a:lstStyle/>
          <a:p>
            <a:r>
              <a:rPr lang="en-US" sz="1050" dirty="0"/>
              <a:t>SST HP15</a:t>
            </a:r>
          </a:p>
        </p:txBody>
      </p:sp>
      <p:sp>
        <p:nvSpPr>
          <p:cNvPr id="31" name="TextBox 30">
            <a:extLst>
              <a:ext uri="{FF2B5EF4-FFF2-40B4-BE49-F238E27FC236}">
                <a16:creationId xmlns:a16="http://schemas.microsoft.com/office/drawing/2014/main" id="{F33ECE95-BC68-2B41-BFD3-1747BAACC03C}"/>
              </a:ext>
            </a:extLst>
          </p:cNvPr>
          <p:cNvSpPr txBox="1"/>
          <p:nvPr/>
        </p:nvSpPr>
        <p:spPr>
          <a:xfrm rot="16200000">
            <a:off x="5885648" y="1489223"/>
            <a:ext cx="1981633" cy="253916"/>
          </a:xfrm>
          <a:prstGeom prst="rect">
            <a:avLst/>
          </a:prstGeom>
          <a:noFill/>
        </p:spPr>
        <p:txBody>
          <a:bodyPr wrap="none" rtlCol="0">
            <a:spAutoFit/>
          </a:bodyPr>
          <a:lstStyle/>
          <a:p>
            <a:r>
              <a:rPr lang="en-US" sz="1050" dirty="0"/>
              <a:t>SST HP12 1982 USA 2222A#####</a:t>
            </a:r>
          </a:p>
        </p:txBody>
      </p:sp>
      <p:sp>
        <p:nvSpPr>
          <p:cNvPr id="32" name="TextBox 31">
            <a:extLst>
              <a:ext uri="{FF2B5EF4-FFF2-40B4-BE49-F238E27FC236}">
                <a16:creationId xmlns:a16="http://schemas.microsoft.com/office/drawing/2014/main" id="{05D179C4-ECDF-A512-CE11-0B0A0A30FB15}"/>
              </a:ext>
            </a:extLst>
          </p:cNvPr>
          <p:cNvSpPr txBox="1"/>
          <p:nvPr/>
        </p:nvSpPr>
        <p:spPr>
          <a:xfrm rot="16200000">
            <a:off x="8920404" y="1442808"/>
            <a:ext cx="963725" cy="253916"/>
          </a:xfrm>
          <a:prstGeom prst="rect">
            <a:avLst/>
          </a:prstGeom>
          <a:noFill/>
        </p:spPr>
        <p:txBody>
          <a:bodyPr wrap="none" rtlCol="0">
            <a:spAutoFit/>
          </a:bodyPr>
          <a:lstStyle/>
          <a:p>
            <a:r>
              <a:rPr lang="en-US" sz="1050" dirty="0"/>
              <a:t>Post SST HP12</a:t>
            </a:r>
          </a:p>
        </p:txBody>
      </p:sp>
      <p:sp>
        <p:nvSpPr>
          <p:cNvPr id="33" name="TextBox 32">
            <a:extLst>
              <a:ext uri="{FF2B5EF4-FFF2-40B4-BE49-F238E27FC236}">
                <a16:creationId xmlns:a16="http://schemas.microsoft.com/office/drawing/2014/main" id="{02DC9228-8FD3-E196-90E8-136A99658C85}"/>
              </a:ext>
            </a:extLst>
          </p:cNvPr>
          <p:cNvSpPr txBox="1"/>
          <p:nvPr/>
        </p:nvSpPr>
        <p:spPr>
          <a:xfrm rot="16200000">
            <a:off x="897098" y="5053328"/>
            <a:ext cx="2424062" cy="253916"/>
          </a:xfrm>
          <a:prstGeom prst="rect">
            <a:avLst/>
          </a:prstGeom>
          <a:noFill/>
        </p:spPr>
        <p:txBody>
          <a:bodyPr wrap="none" rtlCol="0">
            <a:spAutoFit/>
          </a:bodyPr>
          <a:lstStyle/>
          <a:p>
            <a:r>
              <a:rPr lang="en-US" sz="1050" dirty="0"/>
              <a:t>HP12C 1999wk29 Malaysia MY92902542</a:t>
            </a:r>
          </a:p>
        </p:txBody>
      </p:sp>
      <p:sp>
        <p:nvSpPr>
          <p:cNvPr id="34" name="TextBox 33">
            <a:extLst>
              <a:ext uri="{FF2B5EF4-FFF2-40B4-BE49-F238E27FC236}">
                <a16:creationId xmlns:a16="http://schemas.microsoft.com/office/drawing/2014/main" id="{F22C7773-BC0E-EC36-3621-B69B791B733C}"/>
              </a:ext>
            </a:extLst>
          </p:cNvPr>
          <p:cNvSpPr txBox="1"/>
          <p:nvPr/>
        </p:nvSpPr>
        <p:spPr>
          <a:xfrm rot="16200000">
            <a:off x="8437199" y="5123890"/>
            <a:ext cx="2082621" cy="253916"/>
          </a:xfrm>
          <a:prstGeom prst="rect">
            <a:avLst/>
          </a:prstGeom>
          <a:noFill/>
        </p:spPr>
        <p:txBody>
          <a:bodyPr wrap="none" rtlCol="0">
            <a:spAutoFit/>
          </a:bodyPr>
          <a:lstStyle/>
          <a:p>
            <a:r>
              <a:rPr lang="en-US" sz="1050" dirty="0"/>
              <a:t>HP12C 2012 </a:t>
            </a:r>
            <a:r>
              <a:rPr lang="en-US" sz="1050" dirty="0" err="1"/>
              <a:t>Invertec</a:t>
            </a:r>
            <a:r>
              <a:rPr lang="en-US" sz="1050" dirty="0"/>
              <a:t> 4CY2320481 </a:t>
            </a:r>
          </a:p>
        </p:txBody>
      </p:sp>
      <p:sp>
        <p:nvSpPr>
          <p:cNvPr id="35" name="TextBox 34">
            <a:extLst>
              <a:ext uri="{FF2B5EF4-FFF2-40B4-BE49-F238E27FC236}">
                <a16:creationId xmlns:a16="http://schemas.microsoft.com/office/drawing/2014/main" id="{A54AF9BD-C01E-BAC5-6E52-1A67810DE3C3}"/>
              </a:ext>
            </a:extLst>
          </p:cNvPr>
          <p:cNvSpPr txBox="1"/>
          <p:nvPr/>
        </p:nvSpPr>
        <p:spPr>
          <a:xfrm rot="16200000">
            <a:off x="11330069" y="5115945"/>
            <a:ext cx="1253869" cy="253916"/>
          </a:xfrm>
          <a:prstGeom prst="rect">
            <a:avLst/>
          </a:prstGeom>
          <a:noFill/>
        </p:spPr>
        <p:txBody>
          <a:bodyPr wrap="none" rtlCol="0">
            <a:spAutoFit/>
          </a:bodyPr>
          <a:lstStyle/>
          <a:p>
            <a:r>
              <a:rPr lang="en-US" sz="1050" dirty="0"/>
              <a:t>Swiss Micro DM15L</a:t>
            </a:r>
          </a:p>
        </p:txBody>
      </p:sp>
      <p:pic>
        <p:nvPicPr>
          <p:cNvPr id="38" name="Picture 37">
            <a:extLst>
              <a:ext uri="{FF2B5EF4-FFF2-40B4-BE49-F238E27FC236}">
                <a16:creationId xmlns:a16="http://schemas.microsoft.com/office/drawing/2014/main" id="{DCFC95F4-D688-13D9-6B01-B6DFA851C73B}"/>
              </a:ext>
            </a:extLst>
          </p:cNvPr>
          <p:cNvPicPr>
            <a:picLocks noChangeAspect="1"/>
          </p:cNvPicPr>
          <p:nvPr/>
        </p:nvPicPr>
        <p:blipFill rotWithShape="1">
          <a:blip r:embed="rId10"/>
          <a:srcRect l="19101" t="13225" r="11407" b="7902"/>
          <a:stretch/>
        </p:blipFill>
        <p:spPr>
          <a:xfrm rot="16200000">
            <a:off x="1685536" y="4218461"/>
            <a:ext cx="3236407" cy="2042671"/>
          </a:xfrm>
          <a:prstGeom prst="rect">
            <a:avLst/>
          </a:prstGeom>
        </p:spPr>
      </p:pic>
      <p:sp>
        <p:nvSpPr>
          <p:cNvPr id="39" name="TextBox 38">
            <a:extLst>
              <a:ext uri="{FF2B5EF4-FFF2-40B4-BE49-F238E27FC236}">
                <a16:creationId xmlns:a16="http://schemas.microsoft.com/office/drawing/2014/main" id="{2215948A-7856-CC1A-5EC5-636DCF98A34A}"/>
              </a:ext>
            </a:extLst>
          </p:cNvPr>
          <p:cNvSpPr txBox="1"/>
          <p:nvPr/>
        </p:nvSpPr>
        <p:spPr>
          <a:xfrm rot="16200000">
            <a:off x="3274310" y="5218553"/>
            <a:ext cx="2226892" cy="253916"/>
          </a:xfrm>
          <a:prstGeom prst="rect">
            <a:avLst/>
          </a:prstGeom>
          <a:noFill/>
        </p:spPr>
        <p:txBody>
          <a:bodyPr wrap="none" rtlCol="0">
            <a:spAutoFit/>
          </a:bodyPr>
          <a:lstStyle/>
          <a:p>
            <a:r>
              <a:rPr lang="en-US" sz="1050" dirty="0"/>
              <a:t>HP12C 2001wk17 China CN11700887</a:t>
            </a:r>
          </a:p>
        </p:txBody>
      </p:sp>
      <p:pic>
        <p:nvPicPr>
          <p:cNvPr id="2" name="Picture 1">
            <a:extLst>
              <a:ext uri="{FF2B5EF4-FFF2-40B4-BE49-F238E27FC236}">
                <a16:creationId xmlns:a16="http://schemas.microsoft.com/office/drawing/2014/main" id="{DDF3960E-8B68-F658-8CCE-8499B136E34C}"/>
              </a:ext>
            </a:extLst>
          </p:cNvPr>
          <p:cNvPicPr>
            <a:picLocks noChangeAspect="1"/>
          </p:cNvPicPr>
          <p:nvPr/>
        </p:nvPicPr>
        <p:blipFill rotWithShape="1">
          <a:blip r:embed="rId11">
            <a:extLst>
              <a:ext uri="{28A0092B-C50C-407E-A947-70E740481C1C}">
                <a14:useLocalDpi xmlns:a14="http://schemas.microsoft.com/office/drawing/2010/main" val="0"/>
              </a:ext>
            </a:extLst>
          </a:blip>
          <a:srcRect l="14914" t="4419" r="23877" b="10634"/>
          <a:stretch/>
        </p:blipFill>
        <p:spPr>
          <a:xfrm rot="16200000">
            <a:off x="-610803" y="613699"/>
            <a:ext cx="3240909" cy="2013512"/>
          </a:xfrm>
          <a:prstGeom prst="rect">
            <a:avLst/>
          </a:prstGeom>
        </p:spPr>
      </p:pic>
      <p:pic>
        <p:nvPicPr>
          <p:cNvPr id="6" name="Picture 5">
            <a:extLst>
              <a:ext uri="{FF2B5EF4-FFF2-40B4-BE49-F238E27FC236}">
                <a16:creationId xmlns:a16="http://schemas.microsoft.com/office/drawing/2014/main" id="{88F2E246-FAC5-5DCC-4CE9-52C30035BA6F}"/>
              </a:ext>
            </a:extLst>
          </p:cNvPr>
          <p:cNvPicPr>
            <a:picLocks noChangeAspect="1"/>
          </p:cNvPicPr>
          <p:nvPr/>
        </p:nvPicPr>
        <p:blipFill rotWithShape="1">
          <a:blip r:embed="rId12"/>
          <a:srcRect l="22887" t="12653" r="17382" b="28227"/>
          <a:stretch/>
        </p:blipFill>
        <p:spPr>
          <a:xfrm rot="16200000">
            <a:off x="6595024" y="498172"/>
            <a:ext cx="3240909" cy="2244562"/>
          </a:xfrm>
          <a:prstGeom prst="rect">
            <a:avLst/>
          </a:prstGeom>
        </p:spPr>
      </p:pic>
      <p:sp>
        <p:nvSpPr>
          <p:cNvPr id="7" name="TextBox 6">
            <a:extLst>
              <a:ext uri="{FF2B5EF4-FFF2-40B4-BE49-F238E27FC236}">
                <a16:creationId xmlns:a16="http://schemas.microsoft.com/office/drawing/2014/main" id="{2F6484FD-9CC8-D2C9-DB91-7DE513DA140D}"/>
              </a:ext>
            </a:extLst>
          </p:cNvPr>
          <p:cNvSpPr txBox="1"/>
          <p:nvPr/>
        </p:nvSpPr>
        <p:spPr>
          <a:xfrm rot="16200000">
            <a:off x="11396988" y="1442808"/>
            <a:ext cx="963725" cy="253916"/>
          </a:xfrm>
          <a:prstGeom prst="rect">
            <a:avLst/>
          </a:prstGeom>
          <a:noFill/>
        </p:spPr>
        <p:txBody>
          <a:bodyPr wrap="none" rtlCol="0">
            <a:spAutoFit/>
          </a:bodyPr>
          <a:lstStyle/>
          <a:p>
            <a:r>
              <a:rPr lang="en-US" sz="1050" dirty="0"/>
              <a:t>Post SST HP12</a:t>
            </a:r>
          </a:p>
        </p:txBody>
      </p:sp>
      <p:sp>
        <p:nvSpPr>
          <p:cNvPr id="8" name="TextBox 7">
            <a:extLst>
              <a:ext uri="{FF2B5EF4-FFF2-40B4-BE49-F238E27FC236}">
                <a16:creationId xmlns:a16="http://schemas.microsoft.com/office/drawing/2014/main" id="{BF9823AA-5E83-9817-E42A-C0C9526CE4F9}"/>
              </a:ext>
            </a:extLst>
          </p:cNvPr>
          <p:cNvSpPr txBox="1"/>
          <p:nvPr/>
        </p:nvSpPr>
        <p:spPr>
          <a:xfrm>
            <a:off x="11830045" y="6536809"/>
            <a:ext cx="415498" cy="369332"/>
          </a:xfrm>
          <a:prstGeom prst="rect">
            <a:avLst/>
          </a:prstGeom>
          <a:noFill/>
        </p:spPr>
        <p:txBody>
          <a:bodyPr wrap="none" rtlCol="0">
            <a:spAutoFit/>
          </a:bodyPr>
          <a:lstStyle/>
          <a:p>
            <a:r>
              <a:rPr lang="en-US" sz="900" dirty="0"/>
              <a:t>cfm</a:t>
            </a:r>
          </a:p>
          <a:p>
            <a:r>
              <a:rPr lang="en-US" sz="900" dirty="0"/>
              <a:t>2022</a:t>
            </a:r>
            <a:endParaRPr lang="en-US" dirty="0"/>
          </a:p>
        </p:txBody>
      </p:sp>
    </p:spTree>
    <p:extLst>
      <p:ext uri="{BB962C8B-B14F-4D97-AF65-F5344CB8AC3E}">
        <p14:creationId xmlns:p14="http://schemas.microsoft.com/office/powerpoint/2010/main" val="419573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1A0F-5293-95E6-7E85-C872CF3367B6}"/>
              </a:ext>
            </a:extLst>
          </p:cNvPr>
          <p:cNvSpPr>
            <a:spLocks noGrp="1"/>
          </p:cNvSpPr>
          <p:nvPr>
            <p:ph type="title"/>
          </p:nvPr>
        </p:nvSpPr>
        <p:spPr>
          <a:xfrm>
            <a:off x="0" y="121920"/>
            <a:ext cx="1167618" cy="1407459"/>
          </a:xfrm>
        </p:spPr>
        <p:txBody>
          <a:bodyPr>
            <a:normAutofit/>
          </a:bodyPr>
          <a:lstStyle/>
          <a:p>
            <a:r>
              <a:rPr lang="en-US" sz="3600" b="1" dirty="0"/>
              <a:t>HP12</a:t>
            </a:r>
          </a:p>
        </p:txBody>
      </p:sp>
      <p:sp>
        <p:nvSpPr>
          <p:cNvPr id="32" name="Content Placeholder 31">
            <a:extLst>
              <a:ext uri="{FF2B5EF4-FFF2-40B4-BE49-F238E27FC236}">
                <a16:creationId xmlns:a16="http://schemas.microsoft.com/office/drawing/2014/main" id="{36DBF534-ABE7-6E20-09AD-58CA2D230E45}"/>
              </a:ext>
            </a:extLst>
          </p:cNvPr>
          <p:cNvSpPr>
            <a:spLocks noGrp="1"/>
          </p:cNvSpPr>
          <p:nvPr>
            <p:ph idx="1"/>
          </p:nvPr>
        </p:nvSpPr>
        <p:spPr>
          <a:xfrm>
            <a:off x="838200" y="1825625"/>
            <a:ext cx="10515600" cy="266906"/>
          </a:xfrm>
        </p:spPr>
        <p:txBody>
          <a:bodyPr>
            <a:normAutofit fontScale="55000" lnSpcReduction="20000"/>
          </a:bodyPr>
          <a:lstStyle/>
          <a:p>
            <a:pPr marL="0" indent="0">
              <a:buNone/>
            </a:pPr>
            <a:r>
              <a:rPr lang="en-US" dirty="0"/>
              <a:t> </a:t>
            </a:r>
          </a:p>
        </p:txBody>
      </p:sp>
      <p:sp>
        <p:nvSpPr>
          <p:cNvPr id="5" name="TextBox 4">
            <a:extLst>
              <a:ext uri="{FF2B5EF4-FFF2-40B4-BE49-F238E27FC236}">
                <a16:creationId xmlns:a16="http://schemas.microsoft.com/office/drawing/2014/main" id="{F0D039A8-5195-44F5-550A-694055520265}"/>
              </a:ext>
            </a:extLst>
          </p:cNvPr>
          <p:cNvSpPr txBox="1"/>
          <p:nvPr/>
        </p:nvSpPr>
        <p:spPr>
          <a:xfrm>
            <a:off x="64852" y="5272391"/>
            <a:ext cx="985736" cy="266906"/>
          </a:xfrm>
          <a:prstGeom prst="rect">
            <a:avLst/>
          </a:prstGeom>
          <a:noFill/>
        </p:spPr>
        <p:txBody>
          <a:bodyPr wrap="square" rtlCol="0">
            <a:spAutoFit/>
          </a:bodyPr>
          <a:lstStyle/>
          <a:p>
            <a:r>
              <a:rPr lang="en-US" sz="1100" dirty="0"/>
              <a:t>MY92902542</a:t>
            </a:r>
          </a:p>
        </p:txBody>
      </p:sp>
      <p:pic>
        <p:nvPicPr>
          <p:cNvPr id="6" name="Picture 5">
            <a:extLst>
              <a:ext uri="{FF2B5EF4-FFF2-40B4-BE49-F238E27FC236}">
                <a16:creationId xmlns:a16="http://schemas.microsoft.com/office/drawing/2014/main" id="{FC8EE26D-98B9-B036-AD4A-938D031AD2AB}"/>
              </a:ext>
            </a:extLst>
          </p:cNvPr>
          <p:cNvPicPr>
            <a:picLocks noChangeAspect="1"/>
          </p:cNvPicPr>
          <p:nvPr/>
        </p:nvPicPr>
        <p:blipFill rotWithShape="1">
          <a:blip r:embed="rId3">
            <a:extLst>
              <a:ext uri="{28A0092B-C50C-407E-A947-70E740481C1C}">
                <a14:useLocalDpi xmlns:a14="http://schemas.microsoft.com/office/drawing/2010/main" val="0"/>
              </a:ext>
            </a:extLst>
          </a:blip>
          <a:srcRect l="13723" t="7041" r="23085" b="5447"/>
          <a:stretch/>
        </p:blipFill>
        <p:spPr>
          <a:xfrm>
            <a:off x="1196987" y="0"/>
            <a:ext cx="10995013" cy="6858000"/>
          </a:xfrm>
          <a:prstGeom prst="rect">
            <a:avLst/>
          </a:prstGeom>
        </p:spPr>
      </p:pic>
      <p:sp>
        <p:nvSpPr>
          <p:cNvPr id="7" name="TextBox 6">
            <a:extLst>
              <a:ext uri="{FF2B5EF4-FFF2-40B4-BE49-F238E27FC236}">
                <a16:creationId xmlns:a16="http://schemas.microsoft.com/office/drawing/2014/main" id="{CD3D0E17-A71B-8F5A-9240-252B33F5491B}"/>
              </a:ext>
            </a:extLst>
          </p:cNvPr>
          <p:cNvSpPr txBox="1"/>
          <p:nvPr/>
        </p:nvSpPr>
        <p:spPr>
          <a:xfrm>
            <a:off x="64852" y="3548824"/>
            <a:ext cx="917239" cy="738664"/>
          </a:xfrm>
          <a:prstGeom prst="rect">
            <a:avLst/>
          </a:prstGeom>
          <a:noFill/>
        </p:spPr>
        <p:txBody>
          <a:bodyPr wrap="none" rtlCol="0">
            <a:spAutoFit/>
          </a:bodyPr>
          <a:lstStyle/>
          <a:p>
            <a:r>
              <a:rPr lang="en-US" sz="1050" dirty="0"/>
              <a:t>HP12C </a:t>
            </a:r>
          </a:p>
          <a:p>
            <a:r>
              <a:rPr lang="en-US" sz="1050" dirty="0"/>
              <a:t>1999wk29</a:t>
            </a:r>
          </a:p>
          <a:p>
            <a:r>
              <a:rPr lang="en-US" sz="1050" dirty="0"/>
              <a:t> Malaysia </a:t>
            </a:r>
          </a:p>
          <a:p>
            <a:r>
              <a:rPr lang="en-US" sz="1050" dirty="0"/>
              <a:t>MY92902542</a:t>
            </a:r>
          </a:p>
        </p:txBody>
      </p:sp>
    </p:spTree>
    <p:extLst>
      <p:ext uri="{BB962C8B-B14F-4D97-AF65-F5344CB8AC3E}">
        <p14:creationId xmlns:p14="http://schemas.microsoft.com/office/powerpoint/2010/main" val="2375899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1A0F-5293-95E6-7E85-C872CF3367B6}"/>
              </a:ext>
            </a:extLst>
          </p:cNvPr>
          <p:cNvSpPr>
            <a:spLocks noGrp="1"/>
          </p:cNvSpPr>
          <p:nvPr>
            <p:ph type="title"/>
          </p:nvPr>
        </p:nvSpPr>
        <p:spPr>
          <a:xfrm>
            <a:off x="0" y="-200492"/>
            <a:ext cx="3182471" cy="1325563"/>
          </a:xfrm>
        </p:spPr>
        <p:txBody>
          <a:bodyPr/>
          <a:lstStyle/>
          <a:p>
            <a:r>
              <a:rPr lang="en-US" b="1" dirty="0"/>
              <a:t>Post SST 12C</a:t>
            </a:r>
          </a:p>
        </p:txBody>
      </p:sp>
      <p:pic>
        <p:nvPicPr>
          <p:cNvPr id="9" name="Content Placeholder 8">
            <a:extLst>
              <a:ext uri="{FF2B5EF4-FFF2-40B4-BE49-F238E27FC236}">
                <a16:creationId xmlns:a16="http://schemas.microsoft.com/office/drawing/2014/main" id="{4035736A-CBA3-0D84-4796-15B7D504A63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905" t="19854" r="17873" b="2183"/>
          <a:stretch/>
        </p:blipFill>
        <p:spPr>
          <a:xfrm>
            <a:off x="9587752" y="76201"/>
            <a:ext cx="2447366" cy="1528482"/>
          </a:xfrm>
        </p:spPr>
      </p:pic>
      <p:pic>
        <p:nvPicPr>
          <p:cNvPr id="11" name="Picture 10">
            <a:extLst>
              <a:ext uri="{FF2B5EF4-FFF2-40B4-BE49-F238E27FC236}">
                <a16:creationId xmlns:a16="http://schemas.microsoft.com/office/drawing/2014/main" id="{99F75BF3-DCC5-1F01-416D-6BA6211F6146}"/>
              </a:ext>
            </a:extLst>
          </p:cNvPr>
          <p:cNvPicPr>
            <a:picLocks noChangeAspect="1"/>
          </p:cNvPicPr>
          <p:nvPr/>
        </p:nvPicPr>
        <p:blipFill rotWithShape="1">
          <a:blip r:embed="rId4">
            <a:extLst>
              <a:ext uri="{28A0092B-C50C-407E-A947-70E740481C1C}">
                <a14:useLocalDpi xmlns:a14="http://schemas.microsoft.com/office/drawing/2010/main" val="0"/>
              </a:ext>
            </a:extLst>
          </a:blip>
          <a:srcRect l="2157" t="14447" r="5294" b="20542"/>
          <a:stretch/>
        </p:blipFill>
        <p:spPr>
          <a:xfrm>
            <a:off x="0" y="1875573"/>
            <a:ext cx="12192000" cy="3857356"/>
          </a:xfrm>
          <a:prstGeom prst="rect">
            <a:avLst/>
          </a:prstGeom>
        </p:spPr>
      </p:pic>
      <p:sp>
        <p:nvSpPr>
          <p:cNvPr id="13" name="TextBox 12">
            <a:extLst>
              <a:ext uri="{FF2B5EF4-FFF2-40B4-BE49-F238E27FC236}">
                <a16:creationId xmlns:a16="http://schemas.microsoft.com/office/drawing/2014/main" id="{8DD01765-CC63-DF71-EC8C-A77C221913B4}"/>
              </a:ext>
            </a:extLst>
          </p:cNvPr>
          <p:cNvSpPr txBox="1"/>
          <p:nvPr/>
        </p:nvSpPr>
        <p:spPr>
          <a:xfrm>
            <a:off x="5082988" y="6201043"/>
            <a:ext cx="1630446" cy="369332"/>
          </a:xfrm>
          <a:prstGeom prst="rect">
            <a:avLst/>
          </a:prstGeom>
          <a:noFill/>
        </p:spPr>
        <p:txBody>
          <a:bodyPr wrap="none" rtlCol="0">
            <a:spAutoFit/>
          </a:bodyPr>
          <a:lstStyle/>
          <a:p>
            <a:r>
              <a:rPr lang="en-US" dirty="0"/>
              <a:t>4 Battery Wires</a:t>
            </a:r>
          </a:p>
        </p:txBody>
      </p:sp>
      <p:cxnSp>
        <p:nvCxnSpPr>
          <p:cNvPr id="15" name="Straight Arrow Connector 14">
            <a:extLst>
              <a:ext uri="{FF2B5EF4-FFF2-40B4-BE49-F238E27FC236}">
                <a16:creationId xmlns:a16="http://schemas.microsoft.com/office/drawing/2014/main" id="{5FB696D4-0F67-FEA3-3E57-A8BEC4304FBA}"/>
              </a:ext>
            </a:extLst>
          </p:cNvPr>
          <p:cNvCxnSpPr>
            <a:stCxn id="13" idx="0"/>
          </p:cNvCxnSpPr>
          <p:nvPr/>
        </p:nvCxnSpPr>
        <p:spPr>
          <a:xfrm flipH="1" flipV="1">
            <a:off x="5513294" y="3928122"/>
            <a:ext cx="384917" cy="2272921"/>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A8DAF9-C933-3397-6DEE-96C975D2F60F}"/>
              </a:ext>
            </a:extLst>
          </p:cNvPr>
          <p:cNvCxnSpPr>
            <a:cxnSpLocks/>
          </p:cNvCxnSpPr>
          <p:nvPr/>
        </p:nvCxnSpPr>
        <p:spPr>
          <a:xfrm>
            <a:off x="5477435" y="1407459"/>
            <a:ext cx="2196353" cy="1897248"/>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9D88981-7B27-2F07-CF6C-C96C972D6F48}"/>
              </a:ext>
            </a:extLst>
          </p:cNvPr>
          <p:cNvCxnSpPr>
            <a:cxnSpLocks/>
          </p:cNvCxnSpPr>
          <p:nvPr/>
        </p:nvCxnSpPr>
        <p:spPr>
          <a:xfrm flipH="1">
            <a:off x="4798358" y="1371731"/>
            <a:ext cx="679077" cy="1932976"/>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D7B6BD-22ED-929F-563C-DDE67B82EFF6}"/>
              </a:ext>
            </a:extLst>
          </p:cNvPr>
          <p:cNvCxnSpPr>
            <a:cxnSpLocks/>
          </p:cNvCxnSpPr>
          <p:nvPr/>
        </p:nvCxnSpPr>
        <p:spPr>
          <a:xfrm>
            <a:off x="3393141" y="1506241"/>
            <a:ext cx="165985" cy="1002497"/>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5013003-193C-7787-19DC-1AE7969C14F4}"/>
              </a:ext>
            </a:extLst>
          </p:cNvPr>
          <p:cNvSpPr txBox="1"/>
          <p:nvPr/>
        </p:nvSpPr>
        <p:spPr>
          <a:xfrm>
            <a:off x="2255665" y="1038127"/>
            <a:ext cx="1921488" cy="369332"/>
          </a:xfrm>
          <a:prstGeom prst="rect">
            <a:avLst/>
          </a:prstGeom>
          <a:noFill/>
        </p:spPr>
        <p:txBody>
          <a:bodyPr wrap="none" rtlCol="0">
            <a:spAutoFit/>
          </a:bodyPr>
          <a:lstStyle/>
          <a:p>
            <a:r>
              <a:rPr lang="en-US" dirty="0"/>
              <a:t>Foam LCD Support</a:t>
            </a:r>
          </a:p>
        </p:txBody>
      </p:sp>
      <p:sp>
        <p:nvSpPr>
          <p:cNvPr id="26" name="TextBox 25">
            <a:extLst>
              <a:ext uri="{FF2B5EF4-FFF2-40B4-BE49-F238E27FC236}">
                <a16:creationId xmlns:a16="http://schemas.microsoft.com/office/drawing/2014/main" id="{3195F3B1-20C3-02CA-B309-3F047AACA4FB}"/>
              </a:ext>
            </a:extLst>
          </p:cNvPr>
          <p:cNvSpPr txBox="1"/>
          <p:nvPr/>
        </p:nvSpPr>
        <p:spPr>
          <a:xfrm>
            <a:off x="5108946" y="761128"/>
            <a:ext cx="1979388" cy="646331"/>
          </a:xfrm>
          <a:prstGeom prst="rect">
            <a:avLst/>
          </a:prstGeom>
          <a:noFill/>
        </p:spPr>
        <p:txBody>
          <a:bodyPr wrap="none" rtlCol="0">
            <a:spAutoFit/>
          </a:bodyPr>
          <a:lstStyle/>
          <a:p>
            <a:r>
              <a:rPr lang="en-US" dirty="0"/>
              <a:t>Conductive Rubber</a:t>
            </a:r>
          </a:p>
          <a:p>
            <a:r>
              <a:rPr lang="en-US" dirty="0"/>
              <a:t>Reset</a:t>
            </a:r>
          </a:p>
        </p:txBody>
      </p:sp>
      <p:cxnSp>
        <p:nvCxnSpPr>
          <p:cNvPr id="27" name="Straight Arrow Connector 26">
            <a:extLst>
              <a:ext uri="{FF2B5EF4-FFF2-40B4-BE49-F238E27FC236}">
                <a16:creationId xmlns:a16="http://schemas.microsoft.com/office/drawing/2014/main" id="{C1BB00E6-9276-4C4E-586D-97CD52650FDB}"/>
              </a:ext>
            </a:extLst>
          </p:cNvPr>
          <p:cNvCxnSpPr>
            <a:cxnSpLocks/>
          </p:cNvCxnSpPr>
          <p:nvPr/>
        </p:nvCxnSpPr>
        <p:spPr>
          <a:xfrm flipV="1">
            <a:off x="2635624" y="4421181"/>
            <a:ext cx="1247224" cy="1779862"/>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058A36-E538-B3D8-E007-51E03B4122B6}"/>
              </a:ext>
            </a:extLst>
          </p:cNvPr>
          <p:cNvSpPr txBox="1"/>
          <p:nvPr/>
        </p:nvSpPr>
        <p:spPr>
          <a:xfrm>
            <a:off x="1945906" y="6151738"/>
            <a:ext cx="2375843" cy="369332"/>
          </a:xfrm>
          <a:prstGeom prst="rect">
            <a:avLst/>
          </a:prstGeom>
          <a:noFill/>
        </p:spPr>
        <p:txBody>
          <a:bodyPr wrap="none" rtlCol="0">
            <a:spAutoFit/>
          </a:bodyPr>
          <a:lstStyle/>
          <a:p>
            <a:r>
              <a:rPr lang="en-US" dirty="0"/>
              <a:t>Weight/ Back Stiffener</a:t>
            </a:r>
          </a:p>
        </p:txBody>
      </p:sp>
      <p:sp>
        <p:nvSpPr>
          <p:cNvPr id="32" name="TextBox 31">
            <a:extLst>
              <a:ext uri="{FF2B5EF4-FFF2-40B4-BE49-F238E27FC236}">
                <a16:creationId xmlns:a16="http://schemas.microsoft.com/office/drawing/2014/main" id="{64B60690-1C78-A026-7F26-5D18BA007087}"/>
              </a:ext>
            </a:extLst>
          </p:cNvPr>
          <p:cNvSpPr txBox="1"/>
          <p:nvPr/>
        </p:nvSpPr>
        <p:spPr>
          <a:xfrm>
            <a:off x="8629276" y="5775106"/>
            <a:ext cx="2094888" cy="923330"/>
          </a:xfrm>
          <a:prstGeom prst="rect">
            <a:avLst/>
          </a:prstGeom>
          <a:noFill/>
        </p:spPr>
        <p:txBody>
          <a:bodyPr wrap="square" rtlCol="0">
            <a:spAutoFit/>
          </a:bodyPr>
          <a:lstStyle/>
          <a:p>
            <a:r>
              <a:rPr lang="en-US" dirty="0"/>
              <a:t>* Big </a:t>
            </a:r>
            <a:r>
              <a:rPr lang="en-US" b="1" dirty="0"/>
              <a:t>THANK YOU </a:t>
            </a:r>
            <a:r>
              <a:rPr lang="en-US" dirty="0"/>
              <a:t>to Bob Prosperi for this calculator!</a:t>
            </a:r>
          </a:p>
        </p:txBody>
      </p:sp>
      <p:sp>
        <p:nvSpPr>
          <p:cNvPr id="3" name="TextBox 2">
            <a:extLst>
              <a:ext uri="{FF2B5EF4-FFF2-40B4-BE49-F238E27FC236}">
                <a16:creationId xmlns:a16="http://schemas.microsoft.com/office/drawing/2014/main" id="{25063442-9C47-5B0E-EA73-D1A63119D38E}"/>
              </a:ext>
            </a:extLst>
          </p:cNvPr>
          <p:cNvSpPr txBox="1"/>
          <p:nvPr/>
        </p:nvSpPr>
        <p:spPr>
          <a:xfrm>
            <a:off x="59312" y="884120"/>
            <a:ext cx="970137" cy="577081"/>
          </a:xfrm>
          <a:prstGeom prst="rect">
            <a:avLst/>
          </a:prstGeom>
          <a:noFill/>
        </p:spPr>
        <p:txBody>
          <a:bodyPr wrap="none" rtlCol="0">
            <a:spAutoFit/>
          </a:bodyPr>
          <a:lstStyle/>
          <a:p>
            <a:r>
              <a:rPr lang="en-US" sz="1050" dirty="0"/>
              <a:t>HP12C</a:t>
            </a:r>
          </a:p>
          <a:p>
            <a:r>
              <a:rPr lang="en-US" sz="1050" dirty="0"/>
              <a:t> 2012 </a:t>
            </a:r>
            <a:r>
              <a:rPr lang="en-US" sz="1050" dirty="0" err="1"/>
              <a:t>Invertec</a:t>
            </a:r>
            <a:endParaRPr lang="en-US" sz="1050" dirty="0"/>
          </a:p>
          <a:p>
            <a:r>
              <a:rPr lang="en-US" sz="1050" dirty="0"/>
              <a:t>4CY2320481 </a:t>
            </a:r>
          </a:p>
        </p:txBody>
      </p:sp>
    </p:spTree>
    <p:extLst>
      <p:ext uri="{BB962C8B-B14F-4D97-AF65-F5344CB8AC3E}">
        <p14:creationId xmlns:p14="http://schemas.microsoft.com/office/powerpoint/2010/main" val="2521861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1A0F-5293-95E6-7E85-C872CF3367B6}"/>
              </a:ext>
            </a:extLst>
          </p:cNvPr>
          <p:cNvSpPr>
            <a:spLocks noGrp="1"/>
          </p:cNvSpPr>
          <p:nvPr>
            <p:ph type="title"/>
          </p:nvPr>
        </p:nvSpPr>
        <p:spPr>
          <a:xfrm>
            <a:off x="0" y="121920"/>
            <a:ext cx="1167618" cy="1407459"/>
          </a:xfrm>
        </p:spPr>
        <p:txBody>
          <a:bodyPr>
            <a:normAutofit fontScale="90000"/>
          </a:bodyPr>
          <a:lstStyle/>
          <a:p>
            <a:r>
              <a:rPr lang="en-US" b="1" dirty="0"/>
              <a:t>Post SST 12C</a:t>
            </a:r>
          </a:p>
        </p:txBody>
      </p:sp>
      <p:pic>
        <p:nvPicPr>
          <p:cNvPr id="11" name="Picture 10">
            <a:extLst>
              <a:ext uri="{FF2B5EF4-FFF2-40B4-BE49-F238E27FC236}">
                <a16:creationId xmlns:a16="http://schemas.microsoft.com/office/drawing/2014/main" id="{99F75BF3-DCC5-1F01-416D-6BA6211F6146}"/>
              </a:ext>
            </a:extLst>
          </p:cNvPr>
          <p:cNvPicPr>
            <a:picLocks noChangeAspect="1"/>
          </p:cNvPicPr>
          <p:nvPr/>
        </p:nvPicPr>
        <p:blipFill rotWithShape="1">
          <a:blip r:embed="rId3">
            <a:extLst>
              <a:ext uri="{28A0092B-C50C-407E-A947-70E740481C1C}">
                <a14:useLocalDpi xmlns:a14="http://schemas.microsoft.com/office/drawing/2010/main" val="0"/>
              </a:ext>
            </a:extLst>
          </a:blip>
          <a:srcRect l="49392" t="16714" r="6324" b="22831"/>
          <a:stretch/>
        </p:blipFill>
        <p:spPr>
          <a:xfrm>
            <a:off x="1038458" y="0"/>
            <a:ext cx="11153542" cy="6858000"/>
          </a:xfrm>
          <a:prstGeom prst="rect">
            <a:avLst/>
          </a:prstGeom>
        </p:spPr>
      </p:pic>
      <p:sp>
        <p:nvSpPr>
          <p:cNvPr id="13" name="TextBox 12">
            <a:extLst>
              <a:ext uri="{FF2B5EF4-FFF2-40B4-BE49-F238E27FC236}">
                <a16:creationId xmlns:a16="http://schemas.microsoft.com/office/drawing/2014/main" id="{8DD01765-CC63-DF71-EC8C-A77C221913B4}"/>
              </a:ext>
            </a:extLst>
          </p:cNvPr>
          <p:cNvSpPr txBox="1"/>
          <p:nvPr/>
        </p:nvSpPr>
        <p:spPr>
          <a:xfrm>
            <a:off x="7742024" y="5736875"/>
            <a:ext cx="2680927" cy="923330"/>
          </a:xfrm>
          <a:prstGeom prst="rect">
            <a:avLst/>
          </a:prstGeom>
          <a:noFill/>
        </p:spPr>
        <p:txBody>
          <a:bodyPr wrap="none" rtlCol="0">
            <a:spAutoFit/>
          </a:bodyPr>
          <a:lstStyle/>
          <a:p>
            <a:r>
              <a:rPr lang="en-US" dirty="0"/>
              <a:t>ATMEL AT91SAM7L128-AU</a:t>
            </a:r>
          </a:p>
          <a:p>
            <a:r>
              <a:rPr lang="en-US" dirty="0"/>
              <a:t> 1213/1S7532*</a:t>
            </a:r>
          </a:p>
          <a:p>
            <a:endParaRPr lang="en-US" dirty="0"/>
          </a:p>
        </p:txBody>
      </p:sp>
      <p:cxnSp>
        <p:nvCxnSpPr>
          <p:cNvPr id="15" name="Straight Arrow Connector 14">
            <a:extLst>
              <a:ext uri="{FF2B5EF4-FFF2-40B4-BE49-F238E27FC236}">
                <a16:creationId xmlns:a16="http://schemas.microsoft.com/office/drawing/2014/main" id="{5FB696D4-0F67-FEA3-3E57-A8BEC4304FBA}"/>
              </a:ext>
            </a:extLst>
          </p:cNvPr>
          <p:cNvCxnSpPr>
            <a:cxnSpLocks/>
          </p:cNvCxnSpPr>
          <p:nvPr/>
        </p:nvCxnSpPr>
        <p:spPr>
          <a:xfrm flipV="1">
            <a:off x="8651631" y="4181341"/>
            <a:ext cx="97232" cy="1623927"/>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A8DAF9-C933-3397-6DEE-96C975D2F60F}"/>
              </a:ext>
            </a:extLst>
          </p:cNvPr>
          <p:cNvCxnSpPr>
            <a:cxnSpLocks/>
          </p:cNvCxnSpPr>
          <p:nvPr/>
        </p:nvCxnSpPr>
        <p:spPr>
          <a:xfrm flipH="1">
            <a:off x="6376922" y="1297262"/>
            <a:ext cx="432289" cy="1671021"/>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9D88981-7B27-2F07-CF6C-C96C972D6F48}"/>
              </a:ext>
            </a:extLst>
          </p:cNvPr>
          <p:cNvCxnSpPr>
            <a:cxnSpLocks/>
          </p:cNvCxnSpPr>
          <p:nvPr/>
        </p:nvCxnSpPr>
        <p:spPr>
          <a:xfrm flipH="1">
            <a:off x="4984652" y="1336431"/>
            <a:ext cx="103163" cy="951914"/>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D7B6BD-22ED-929F-563C-DDE67B82EFF6}"/>
              </a:ext>
            </a:extLst>
          </p:cNvPr>
          <p:cNvCxnSpPr>
            <a:cxnSpLocks/>
          </p:cNvCxnSpPr>
          <p:nvPr/>
        </p:nvCxnSpPr>
        <p:spPr>
          <a:xfrm flipV="1">
            <a:off x="6893169" y="4993304"/>
            <a:ext cx="858681" cy="1116764"/>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5013003-193C-7787-19DC-1AE7969C14F4}"/>
              </a:ext>
            </a:extLst>
          </p:cNvPr>
          <p:cNvSpPr txBox="1"/>
          <p:nvPr/>
        </p:nvSpPr>
        <p:spPr>
          <a:xfrm>
            <a:off x="5816869" y="5874739"/>
            <a:ext cx="1381597" cy="646331"/>
          </a:xfrm>
          <a:prstGeom prst="rect">
            <a:avLst/>
          </a:prstGeom>
          <a:noFill/>
        </p:spPr>
        <p:txBody>
          <a:bodyPr wrap="none" rtlCol="0">
            <a:spAutoFit/>
          </a:bodyPr>
          <a:lstStyle/>
          <a:p>
            <a:r>
              <a:rPr lang="en-US" dirty="0"/>
              <a:t>33+ SMT</a:t>
            </a:r>
          </a:p>
          <a:p>
            <a:r>
              <a:rPr lang="en-US" dirty="0"/>
              <a:t>Components</a:t>
            </a:r>
          </a:p>
        </p:txBody>
      </p:sp>
      <p:sp>
        <p:nvSpPr>
          <p:cNvPr id="26" name="TextBox 25">
            <a:extLst>
              <a:ext uri="{FF2B5EF4-FFF2-40B4-BE49-F238E27FC236}">
                <a16:creationId xmlns:a16="http://schemas.microsoft.com/office/drawing/2014/main" id="{3195F3B1-20C3-02CA-B309-3F047AACA4FB}"/>
              </a:ext>
            </a:extLst>
          </p:cNvPr>
          <p:cNvSpPr txBox="1"/>
          <p:nvPr/>
        </p:nvSpPr>
        <p:spPr>
          <a:xfrm>
            <a:off x="6359017" y="650931"/>
            <a:ext cx="1383007" cy="646331"/>
          </a:xfrm>
          <a:prstGeom prst="rect">
            <a:avLst/>
          </a:prstGeom>
          <a:noFill/>
        </p:spPr>
        <p:txBody>
          <a:bodyPr wrap="none" rtlCol="0">
            <a:spAutoFit/>
          </a:bodyPr>
          <a:lstStyle/>
          <a:p>
            <a:r>
              <a:rPr lang="en-US" dirty="0"/>
              <a:t>1 Multi-layer</a:t>
            </a:r>
          </a:p>
          <a:p>
            <a:r>
              <a:rPr lang="en-US" dirty="0"/>
              <a:t> PCB</a:t>
            </a:r>
          </a:p>
        </p:txBody>
      </p:sp>
      <p:cxnSp>
        <p:nvCxnSpPr>
          <p:cNvPr id="27" name="Straight Arrow Connector 26">
            <a:extLst>
              <a:ext uri="{FF2B5EF4-FFF2-40B4-BE49-F238E27FC236}">
                <a16:creationId xmlns:a16="http://schemas.microsoft.com/office/drawing/2014/main" id="{C1BB00E6-9276-4C4E-586D-97CD52650FDB}"/>
              </a:ext>
            </a:extLst>
          </p:cNvPr>
          <p:cNvCxnSpPr>
            <a:cxnSpLocks/>
          </p:cNvCxnSpPr>
          <p:nvPr/>
        </p:nvCxnSpPr>
        <p:spPr>
          <a:xfrm flipV="1">
            <a:off x="2780714" y="4295335"/>
            <a:ext cx="51581" cy="1636542"/>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058A36-E538-B3D8-E007-51E03B4122B6}"/>
              </a:ext>
            </a:extLst>
          </p:cNvPr>
          <p:cNvSpPr txBox="1"/>
          <p:nvPr/>
        </p:nvSpPr>
        <p:spPr>
          <a:xfrm>
            <a:off x="1931838" y="5874739"/>
            <a:ext cx="2014911" cy="646331"/>
          </a:xfrm>
          <a:prstGeom prst="rect">
            <a:avLst/>
          </a:prstGeom>
          <a:noFill/>
        </p:spPr>
        <p:txBody>
          <a:bodyPr wrap="none" rtlCol="0">
            <a:spAutoFit/>
          </a:bodyPr>
          <a:lstStyle/>
          <a:p>
            <a:r>
              <a:rPr lang="en-US" dirty="0"/>
              <a:t>Voltage Regulator +</a:t>
            </a:r>
          </a:p>
          <a:p>
            <a:r>
              <a:rPr lang="en-US" dirty="0"/>
              <a:t>2  SMT Resistors</a:t>
            </a:r>
          </a:p>
        </p:txBody>
      </p:sp>
      <p:sp>
        <p:nvSpPr>
          <p:cNvPr id="12" name="TextBox 11">
            <a:extLst>
              <a:ext uri="{FF2B5EF4-FFF2-40B4-BE49-F238E27FC236}">
                <a16:creationId xmlns:a16="http://schemas.microsoft.com/office/drawing/2014/main" id="{054776DC-29D3-F208-C5B7-CDED1DB56228}"/>
              </a:ext>
            </a:extLst>
          </p:cNvPr>
          <p:cNvSpPr txBox="1"/>
          <p:nvPr/>
        </p:nvSpPr>
        <p:spPr>
          <a:xfrm>
            <a:off x="7673788" y="1187065"/>
            <a:ext cx="2319353" cy="369332"/>
          </a:xfrm>
          <a:prstGeom prst="rect">
            <a:avLst/>
          </a:prstGeom>
          <a:noFill/>
        </p:spPr>
        <p:txBody>
          <a:bodyPr wrap="none" rtlCol="0">
            <a:spAutoFit/>
          </a:bodyPr>
          <a:lstStyle/>
          <a:p>
            <a:r>
              <a:rPr lang="en-US" dirty="0"/>
              <a:t>Flex connection to LCD</a:t>
            </a:r>
          </a:p>
        </p:txBody>
      </p:sp>
      <p:cxnSp>
        <p:nvCxnSpPr>
          <p:cNvPr id="14" name="Straight Arrow Connector 13">
            <a:extLst>
              <a:ext uri="{FF2B5EF4-FFF2-40B4-BE49-F238E27FC236}">
                <a16:creationId xmlns:a16="http://schemas.microsoft.com/office/drawing/2014/main" id="{F30BB51D-61AA-8FF9-04D4-93657F687397}"/>
              </a:ext>
            </a:extLst>
          </p:cNvPr>
          <p:cNvCxnSpPr>
            <a:cxnSpLocks/>
          </p:cNvCxnSpPr>
          <p:nvPr/>
        </p:nvCxnSpPr>
        <p:spPr>
          <a:xfrm>
            <a:off x="8140987" y="1529379"/>
            <a:ext cx="88613" cy="580775"/>
          </a:xfrm>
          <a:prstGeom prst="straightConnector1">
            <a:avLst/>
          </a:prstGeom>
          <a:ln w="381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77311BE-EE61-E8D3-23D9-9BFCAA159EEF}"/>
              </a:ext>
            </a:extLst>
          </p:cNvPr>
          <p:cNvSpPr txBox="1"/>
          <p:nvPr/>
        </p:nvSpPr>
        <p:spPr>
          <a:xfrm>
            <a:off x="4605298" y="725400"/>
            <a:ext cx="1448986" cy="646331"/>
          </a:xfrm>
          <a:prstGeom prst="rect">
            <a:avLst/>
          </a:prstGeom>
          <a:noFill/>
        </p:spPr>
        <p:txBody>
          <a:bodyPr wrap="none" rtlCol="0">
            <a:spAutoFit/>
          </a:bodyPr>
          <a:lstStyle/>
          <a:p>
            <a:r>
              <a:rPr lang="en-US" dirty="0"/>
              <a:t>Programming</a:t>
            </a:r>
          </a:p>
          <a:p>
            <a:r>
              <a:rPr lang="en-US" dirty="0"/>
              <a:t>Port?</a:t>
            </a:r>
          </a:p>
        </p:txBody>
      </p:sp>
      <p:sp>
        <p:nvSpPr>
          <p:cNvPr id="32" name="Content Placeholder 31">
            <a:extLst>
              <a:ext uri="{FF2B5EF4-FFF2-40B4-BE49-F238E27FC236}">
                <a16:creationId xmlns:a16="http://schemas.microsoft.com/office/drawing/2014/main" id="{36DBF534-ABE7-6E20-09AD-58CA2D230E45}"/>
              </a:ext>
            </a:extLst>
          </p:cNvPr>
          <p:cNvSpPr>
            <a:spLocks noGrp="1"/>
          </p:cNvSpPr>
          <p:nvPr>
            <p:ph idx="1"/>
          </p:nvPr>
        </p:nvSpPr>
        <p:spPr>
          <a:xfrm>
            <a:off x="838200" y="1825625"/>
            <a:ext cx="10515600" cy="266906"/>
          </a:xfrm>
        </p:spPr>
        <p:txBody>
          <a:bodyPr>
            <a:normAutofit fontScale="55000" lnSpcReduction="20000"/>
          </a:bodyPr>
          <a:lstStyle/>
          <a:p>
            <a:pPr marL="0" indent="0">
              <a:buNone/>
            </a:pPr>
            <a:r>
              <a:rPr lang="en-US" dirty="0"/>
              <a:t> </a:t>
            </a:r>
          </a:p>
        </p:txBody>
      </p:sp>
      <p:sp>
        <p:nvSpPr>
          <p:cNvPr id="33" name="TextBox 32">
            <a:extLst>
              <a:ext uri="{FF2B5EF4-FFF2-40B4-BE49-F238E27FC236}">
                <a16:creationId xmlns:a16="http://schemas.microsoft.com/office/drawing/2014/main" id="{85DCC88E-17E6-40F3-3533-AA7F5508DCE2}"/>
              </a:ext>
            </a:extLst>
          </p:cNvPr>
          <p:cNvSpPr txBox="1"/>
          <p:nvPr/>
        </p:nvSpPr>
        <p:spPr>
          <a:xfrm>
            <a:off x="-31827" y="3636179"/>
            <a:ext cx="1138453" cy="1877437"/>
          </a:xfrm>
          <a:prstGeom prst="rect">
            <a:avLst/>
          </a:prstGeom>
          <a:noFill/>
        </p:spPr>
        <p:txBody>
          <a:bodyPr wrap="none" rtlCol="0">
            <a:spAutoFit/>
          </a:bodyPr>
          <a:lstStyle/>
          <a:p>
            <a:r>
              <a:rPr lang="en-US" sz="1600" dirty="0"/>
              <a:t>* ATMEL</a:t>
            </a:r>
          </a:p>
          <a:p>
            <a:r>
              <a:rPr lang="en-US" sz="1600" dirty="0"/>
              <a:t>128kb flash</a:t>
            </a:r>
          </a:p>
          <a:p>
            <a:r>
              <a:rPr lang="en-US" sz="1600" dirty="0"/>
              <a:t>6kb SRAM</a:t>
            </a:r>
          </a:p>
          <a:p>
            <a:r>
              <a:rPr lang="en-US" sz="1600" dirty="0"/>
              <a:t>7 Seg </a:t>
            </a:r>
            <a:r>
              <a:rPr lang="en-US" sz="1600" dirty="0" err="1"/>
              <a:t>drv</a:t>
            </a:r>
            <a:endParaRPr lang="en-US" sz="1600" dirty="0"/>
          </a:p>
          <a:p>
            <a:r>
              <a:rPr lang="en-US" sz="1600" dirty="0"/>
              <a:t>USART</a:t>
            </a:r>
          </a:p>
          <a:p>
            <a:r>
              <a:rPr lang="en-US" sz="1600" dirty="0"/>
              <a:t>SPI</a:t>
            </a:r>
          </a:p>
          <a:p>
            <a:r>
              <a:rPr lang="en-US" sz="1600" dirty="0"/>
              <a:t>…</a:t>
            </a:r>
          </a:p>
        </p:txBody>
      </p:sp>
      <p:sp>
        <p:nvSpPr>
          <p:cNvPr id="3" name="TextBox 2">
            <a:extLst>
              <a:ext uri="{FF2B5EF4-FFF2-40B4-BE49-F238E27FC236}">
                <a16:creationId xmlns:a16="http://schemas.microsoft.com/office/drawing/2014/main" id="{58228374-1F36-6516-823E-7E5BB568CC3E}"/>
              </a:ext>
            </a:extLst>
          </p:cNvPr>
          <p:cNvSpPr txBox="1"/>
          <p:nvPr/>
        </p:nvSpPr>
        <p:spPr>
          <a:xfrm>
            <a:off x="-31827" y="2402684"/>
            <a:ext cx="970137" cy="577081"/>
          </a:xfrm>
          <a:prstGeom prst="rect">
            <a:avLst/>
          </a:prstGeom>
          <a:noFill/>
        </p:spPr>
        <p:txBody>
          <a:bodyPr wrap="none" rtlCol="0">
            <a:spAutoFit/>
          </a:bodyPr>
          <a:lstStyle/>
          <a:p>
            <a:r>
              <a:rPr lang="en-US" sz="1050" dirty="0"/>
              <a:t>HP12C</a:t>
            </a:r>
          </a:p>
          <a:p>
            <a:r>
              <a:rPr lang="en-US" sz="1050" dirty="0"/>
              <a:t> 2012 </a:t>
            </a:r>
            <a:r>
              <a:rPr lang="en-US" sz="1050" dirty="0" err="1"/>
              <a:t>Invertec</a:t>
            </a:r>
            <a:endParaRPr lang="en-US" sz="1050" dirty="0"/>
          </a:p>
          <a:p>
            <a:r>
              <a:rPr lang="en-US" sz="1050" dirty="0"/>
              <a:t>4CY2320481 </a:t>
            </a:r>
          </a:p>
        </p:txBody>
      </p:sp>
    </p:spTree>
    <p:extLst>
      <p:ext uri="{BB962C8B-B14F-4D97-AF65-F5344CB8AC3E}">
        <p14:creationId xmlns:p14="http://schemas.microsoft.com/office/powerpoint/2010/main" val="1309044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C1A0F-5293-95E6-7E85-C872CF3367B6}"/>
              </a:ext>
            </a:extLst>
          </p:cNvPr>
          <p:cNvSpPr>
            <a:spLocks noGrp="1"/>
          </p:cNvSpPr>
          <p:nvPr>
            <p:ph type="title"/>
          </p:nvPr>
        </p:nvSpPr>
        <p:spPr>
          <a:xfrm>
            <a:off x="0" y="121920"/>
            <a:ext cx="1167618" cy="1407459"/>
          </a:xfrm>
        </p:spPr>
        <p:txBody>
          <a:bodyPr>
            <a:normAutofit/>
          </a:bodyPr>
          <a:lstStyle/>
          <a:p>
            <a:r>
              <a:rPr lang="en-US" b="1" dirty="0"/>
              <a:t>DM15L</a:t>
            </a:r>
          </a:p>
        </p:txBody>
      </p:sp>
      <p:sp>
        <p:nvSpPr>
          <p:cNvPr id="32" name="Content Placeholder 31">
            <a:extLst>
              <a:ext uri="{FF2B5EF4-FFF2-40B4-BE49-F238E27FC236}">
                <a16:creationId xmlns:a16="http://schemas.microsoft.com/office/drawing/2014/main" id="{36DBF534-ABE7-6E20-09AD-58CA2D230E45}"/>
              </a:ext>
            </a:extLst>
          </p:cNvPr>
          <p:cNvSpPr>
            <a:spLocks noGrp="1"/>
          </p:cNvSpPr>
          <p:nvPr>
            <p:ph idx="1"/>
          </p:nvPr>
        </p:nvSpPr>
        <p:spPr>
          <a:xfrm>
            <a:off x="838200" y="1825625"/>
            <a:ext cx="10515600" cy="266906"/>
          </a:xfrm>
        </p:spPr>
        <p:txBody>
          <a:bodyPr>
            <a:normAutofit fontScale="55000" lnSpcReduction="20000"/>
          </a:bodyPr>
          <a:lstStyle/>
          <a:p>
            <a:pPr marL="0" indent="0">
              <a:buNone/>
            </a:pPr>
            <a:r>
              <a:rPr lang="en-US" dirty="0"/>
              <a:t> </a:t>
            </a:r>
          </a:p>
        </p:txBody>
      </p:sp>
      <p:pic>
        <p:nvPicPr>
          <p:cNvPr id="4" name="Picture 3">
            <a:extLst>
              <a:ext uri="{FF2B5EF4-FFF2-40B4-BE49-F238E27FC236}">
                <a16:creationId xmlns:a16="http://schemas.microsoft.com/office/drawing/2014/main" id="{CADB6256-F3B8-4A20-FFF5-7AD2069CEF97}"/>
              </a:ext>
            </a:extLst>
          </p:cNvPr>
          <p:cNvPicPr>
            <a:picLocks noChangeAspect="1"/>
          </p:cNvPicPr>
          <p:nvPr/>
        </p:nvPicPr>
        <p:blipFill rotWithShape="1">
          <a:blip r:embed="rId3"/>
          <a:srcRect l="15160" t="14319" r="15213" b="5857"/>
          <a:stretch/>
        </p:blipFill>
        <p:spPr>
          <a:xfrm>
            <a:off x="1167618" y="0"/>
            <a:ext cx="11001373" cy="6858000"/>
          </a:xfrm>
          <a:prstGeom prst="rect">
            <a:avLst/>
          </a:prstGeom>
        </p:spPr>
      </p:pic>
      <p:sp>
        <p:nvSpPr>
          <p:cNvPr id="5" name="TextBox 4">
            <a:extLst>
              <a:ext uri="{FF2B5EF4-FFF2-40B4-BE49-F238E27FC236}">
                <a16:creationId xmlns:a16="http://schemas.microsoft.com/office/drawing/2014/main" id="{F0D039A8-5195-44F5-550A-694055520265}"/>
              </a:ext>
            </a:extLst>
          </p:cNvPr>
          <p:cNvSpPr txBox="1"/>
          <p:nvPr/>
        </p:nvSpPr>
        <p:spPr>
          <a:xfrm>
            <a:off x="0" y="4922196"/>
            <a:ext cx="1167617" cy="769441"/>
          </a:xfrm>
          <a:prstGeom prst="rect">
            <a:avLst/>
          </a:prstGeom>
          <a:noFill/>
        </p:spPr>
        <p:txBody>
          <a:bodyPr wrap="square" rtlCol="0">
            <a:spAutoFit/>
          </a:bodyPr>
          <a:lstStyle/>
          <a:p>
            <a:r>
              <a:rPr lang="en-US" sz="1100" dirty="0"/>
              <a:t> https://</a:t>
            </a:r>
          </a:p>
          <a:p>
            <a:r>
              <a:rPr lang="en-US" sz="1100" dirty="0"/>
              <a:t>jepspectro.com/</a:t>
            </a:r>
          </a:p>
          <a:p>
            <a:r>
              <a:rPr lang="en-US" sz="1100" dirty="0" err="1"/>
              <a:t>img</a:t>
            </a:r>
            <a:r>
              <a:rPr lang="en-US" sz="1100" dirty="0"/>
              <a:t>/dm15/</a:t>
            </a:r>
          </a:p>
          <a:p>
            <a:r>
              <a:rPr lang="en-US" sz="1100" dirty="0"/>
              <a:t>IMG_5283b.jpg </a:t>
            </a:r>
          </a:p>
        </p:txBody>
      </p:sp>
    </p:spTree>
    <p:extLst>
      <p:ext uri="{BB962C8B-B14F-4D97-AF65-F5344CB8AC3E}">
        <p14:creationId xmlns:p14="http://schemas.microsoft.com/office/powerpoint/2010/main" val="3972395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D375F-65EE-8085-8661-E7B9A9DF6CA6}"/>
              </a:ext>
            </a:extLst>
          </p:cNvPr>
          <p:cNvSpPr>
            <a:spLocks noGrp="1"/>
          </p:cNvSpPr>
          <p:nvPr>
            <p:ph type="title"/>
          </p:nvPr>
        </p:nvSpPr>
        <p:spPr>
          <a:xfrm>
            <a:off x="384976" y="-64245"/>
            <a:ext cx="10515600" cy="1325563"/>
          </a:xfrm>
        </p:spPr>
        <p:txBody>
          <a:bodyPr/>
          <a:lstStyle/>
          <a:p>
            <a:r>
              <a:rPr lang="en-US" dirty="0"/>
              <a:t>Epilogue- HP Semiconductors</a:t>
            </a:r>
          </a:p>
        </p:txBody>
      </p:sp>
      <p:sp>
        <p:nvSpPr>
          <p:cNvPr id="4" name="Content Placeholder 3">
            <a:extLst>
              <a:ext uri="{FF2B5EF4-FFF2-40B4-BE49-F238E27FC236}">
                <a16:creationId xmlns:a16="http://schemas.microsoft.com/office/drawing/2014/main" id="{96511C39-B4F1-6CF1-253E-841941F756A2}"/>
              </a:ext>
            </a:extLst>
          </p:cNvPr>
          <p:cNvSpPr>
            <a:spLocks noGrp="1"/>
          </p:cNvSpPr>
          <p:nvPr>
            <p:ph idx="1"/>
          </p:nvPr>
        </p:nvSpPr>
        <p:spPr>
          <a:xfrm>
            <a:off x="73959" y="1496173"/>
            <a:ext cx="12118041" cy="4351338"/>
          </a:xfrm>
        </p:spPr>
        <p:txBody>
          <a:bodyPr>
            <a:normAutofit/>
          </a:bodyPr>
          <a:lstStyle/>
          <a:p>
            <a:r>
              <a:rPr lang="en-US" sz="2400" dirty="0"/>
              <a:t>B3- fab for low leakage CMOS w/1 layer Poly, 1 layer Metal for calculators</a:t>
            </a:r>
          </a:p>
          <a:p>
            <a:r>
              <a:rPr lang="en-US" sz="2400" dirty="0"/>
              <a:t>B2- higher volume, lower defect density CMOS fab for more advanced nodes for WW HP product use </a:t>
            </a:r>
          </a:p>
          <a:p>
            <a:r>
              <a:rPr lang="en-US" sz="2400" dirty="0"/>
              <a:t>Offered foundry services (supercomputers, PC graphics chips, error correction, …)</a:t>
            </a:r>
          </a:p>
          <a:p>
            <a:endParaRPr lang="en-US" sz="2400" dirty="0"/>
          </a:p>
          <a:p>
            <a:r>
              <a:rPr lang="en-US" sz="2400" dirty="0"/>
              <a:t>HP Transitioned Internal CMOS ICs </a:t>
            </a:r>
            <a:r>
              <a:rPr lang="en-US" sz="2400" dirty="0">
                <a:sym typeface="Wingdings" panose="05000000000000000000" pitchFamily="2" charset="2"/>
              </a:rPr>
              <a:t> </a:t>
            </a:r>
            <a:r>
              <a:rPr lang="en-US" sz="2400" dirty="0"/>
              <a:t>Foundry service customer</a:t>
            </a:r>
          </a:p>
          <a:p>
            <a:r>
              <a:rPr lang="en-US" sz="2400" dirty="0"/>
              <a:t>Transitioned B2 Fab </a:t>
            </a:r>
            <a:r>
              <a:rPr lang="en-US" sz="2400" dirty="0">
                <a:sym typeface="Wingdings" panose="05000000000000000000" pitchFamily="2" charset="2"/>
              </a:rPr>
              <a:t> Inkjet print head manufacturing</a:t>
            </a:r>
          </a:p>
          <a:p>
            <a:pPr marL="0" indent="0">
              <a:buNone/>
            </a:pPr>
            <a:endParaRPr lang="en-US" sz="2400" dirty="0"/>
          </a:p>
          <a:p>
            <a:r>
              <a:rPr lang="en-US" sz="2400" dirty="0"/>
              <a:t>Internal CAD </a:t>
            </a:r>
            <a:r>
              <a:rPr lang="en-US" sz="2400" dirty="0">
                <a:sym typeface="Wingdings" panose="05000000000000000000" pitchFamily="2" charset="2"/>
              </a:rPr>
              <a:t> </a:t>
            </a:r>
            <a:r>
              <a:rPr lang="en-US" sz="2400" dirty="0"/>
              <a:t>Industry CAD</a:t>
            </a:r>
          </a:p>
        </p:txBody>
      </p:sp>
      <p:sp>
        <p:nvSpPr>
          <p:cNvPr id="2" name="Slide Number Placeholder 1">
            <a:extLst>
              <a:ext uri="{FF2B5EF4-FFF2-40B4-BE49-F238E27FC236}">
                <a16:creationId xmlns:a16="http://schemas.microsoft.com/office/drawing/2014/main" id="{597ED5AF-A87B-A18B-5279-976470B126DD}"/>
              </a:ext>
            </a:extLst>
          </p:cNvPr>
          <p:cNvSpPr>
            <a:spLocks noGrp="1"/>
          </p:cNvSpPr>
          <p:nvPr>
            <p:ph type="sldNum" sz="quarter" idx="12"/>
          </p:nvPr>
        </p:nvSpPr>
        <p:spPr/>
        <p:txBody>
          <a:bodyPr/>
          <a:lstStyle/>
          <a:p>
            <a:fld id="{EFEBA2F1-E6BA-4FE4-99DF-179EB3A9F9BB}" type="slidenum">
              <a:rPr lang="en-US" smtClean="0"/>
              <a:t>29</a:t>
            </a:fld>
            <a:endParaRPr lang="en-US" dirty="0"/>
          </a:p>
        </p:txBody>
      </p:sp>
    </p:spTree>
    <p:extLst>
      <p:ext uri="{BB962C8B-B14F-4D97-AF65-F5344CB8AC3E}">
        <p14:creationId xmlns:p14="http://schemas.microsoft.com/office/powerpoint/2010/main" val="3961150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95FABE-1A0B-9B54-5FB1-2B5B54678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209" y="0"/>
            <a:ext cx="5299364" cy="6858000"/>
          </a:xfrm>
          <a:prstGeom prst="rect">
            <a:avLst/>
          </a:prstGeom>
        </p:spPr>
      </p:pic>
      <p:pic>
        <p:nvPicPr>
          <p:cNvPr id="7" name="Picture 6">
            <a:extLst>
              <a:ext uri="{FF2B5EF4-FFF2-40B4-BE49-F238E27FC236}">
                <a16:creationId xmlns:a16="http://schemas.microsoft.com/office/drawing/2014/main" id="{CC6FB69E-0714-3A87-5736-1B3469411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573" y="0"/>
            <a:ext cx="5299364" cy="6858000"/>
          </a:xfrm>
          <a:prstGeom prst="rect">
            <a:avLst/>
          </a:prstGeom>
        </p:spPr>
      </p:pic>
      <p:sp>
        <p:nvSpPr>
          <p:cNvPr id="2" name="Slide Number Placeholder 1">
            <a:extLst>
              <a:ext uri="{FF2B5EF4-FFF2-40B4-BE49-F238E27FC236}">
                <a16:creationId xmlns:a16="http://schemas.microsoft.com/office/drawing/2014/main" id="{10A198B6-12BA-63F8-138D-C6CB2E268254}"/>
              </a:ext>
            </a:extLst>
          </p:cNvPr>
          <p:cNvSpPr>
            <a:spLocks noGrp="1"/>
          </p:cNvSpPr>
          <p:nvPr>
            <p:ph type="sldNum" sz="quarter" idx="12"/>
          </p:nvPr>
        </p:nvSpPr>
        <p:spPr/>
        <p:txBody>
          <a:bodyPr/>
          <a:lstStyle/>
          <a:p>
            <a:fld id="{EFEBA2F1-E6BA-4FE4-99DF-179EB3A9F9BB}" type="slidenum">
              <a:rPr lang="en-US" smtClean="0"/>
              <a:t>3</a:t>
            </a:fld>
            <a:endParaRPr lang="en-US" dirty="0"/>
          </a:p>
        </p:txBody>
      </p:sp>
    </p:spTree>
    <p:extLst>
      <p:ext uri="{BB962C8B-B14F-4D97-AF65-F5344CB8AC3E}">
        <p14:creationId xmlns:p14="http://schemas.microsoft.com/office/powerpoint/2010/main" val="102304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937735D-CA6F-EE79-8915-EF00F231DBBB}"/>
              </a:ext>
            </a:extLst>
          </p:cNvPr>
          <p:cNvPicPr>
            <a:picLocks noChangeAspect="1"/>
          </p:cNvPicPr>
          <p:nvPr/>
        </p:nvPicPr>
        <p:blipFill rotWithShape="1">
          <a:blip r:embed="rId3"/>
          <a:srcRect l="36587" t="13888" r="17956"/>
          <a:stretch/>
        </p:blipFill>
        <p:spPr>
          <a:xfrm>
            <a:off x="5502303" y="-32834"/>
            <a:ext cx="6689697" cy="6890834"/>
          </a:xfrm>
          <a:prstGeom prst="rect">
            <a:avLst/>
          </a:prstGeom>
        </p:spPr>
      </p:pic>
      <p:sp>
        <p:nvSpPr>
          <p:cNvPr id="2" name="Title 1">
            <a:extLst>
              <a:ext uri="{FF2B5EF4-FFF2-40B4-BE49-F238E27FC236}">
                <a16:creationId xmlns:a16="http://schemas.microsoft.com/office/drawing/2014/main" id="{4211C2D8-AF63-305A-D89A-0085B22EE3BB}"/>
              </a:ext>
            </a:extLst>
          </p:cNvPr>
          <p:cNvSpPr>
            <a:spLocks noGrp="1"/>
          </p:cNvSpPr>
          <p:nvPr>
            <p:ph type="title"/>
          </p:nvPr>
        </p:nvSpPr>
        <p:spPr>
          <a:xfrm>
            <a:off x="838200" y="365125"/>
            <a:ext cx="10515600" cy="4485171"/>
          </a:xfrm>
        </p:spPr>
        <p:txBody>
          <a:bodyPr>
            <a:norm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6E0DB230-F04A-EEBC-F23C-C17E78634794}"/>
              </a:ext>
            </a:extLst>
          </p:cNvPr>
          <p:cNvSpPr txBox="1"/>
          <p:nvPr/>
        </p:nvSpPr>
        <p:spPr>
          <a:xfrm>
            <a:off x="9120147" y="1693629"/>
            <a:ext cx="387625" cy="523220"/>
          </a:xfrm>
          <a:prstGeom prst="rect">
            <a:avLst/>
          </a:prstGeom>
          <a:noFill/>
        </p:spPr>
        <p:txBody>
          <a:bodyPr wrap="square" rtlCol="0">
            <a:spAutoFit/>
          </a:bodyPr>
          <a:lstStyle/>
          <a:p>
            <a:r>
              <a:rPr lang="en-US" sz="2800" b="1" dirty="0">
                <a:solidFill>
                  <a:srgbClr val="00B050"/>
                </a:solidFill>
              </a:rPr>
              <a:t>3</a:t>
            </a:r>
          </a:p>
        </p:txBody>
      </p:sp>
      <p:sp>
        <p:nvSpPr>
          <p:cNvPr id="6" name="TextBox 5">
            <a:extLst>
              <a:ext uri="{FF2B5EF4-FFF2-40B4-BE49-F238E27FC236}">
                <a16:creationId xmlns:a16="http://schemas.microsoft.com/office/drawing/2014/main" id="{83138745-2541-B23F-7431-9AA49BC21D29}"/>
              </a:ext>
            </a:extLst>
          </p:cNvPr>
          <p:cNvSpPr txBox="1"/>
          <p:nvPr/>
        </p:nvSpPr>
        <p:spPr>
          <a:xfrm>
            <a:off x="8896186" y="5296908"/>
            <a:ext cx="888558" cy="307777"/>
          </a:xfrm>
          <a:prstGeom prst="rect">
            <a:avLst/>
          </a:prstGeom>
          <a:noFill/>
        </p:spPr>
        <p:txBody>
          <a:bodyPr wrap="square">
            <a:spAutoFit/>
          </a:bodyPr>
          <a:lstStyle/>
          <a:p>
            <a:r>
              <a:rPr lang="en-US" sz="1400" b="1" dirty="0"/>
              <a:t>Service</a:t>
            </a:r>
          </a:p>
        </p:txBody>
      </p:sp>
      <p:sp>
        <p:nvSpPr>
          <p:cNvPr id="7" name="TextBox 6">
            <a:extLst>
              <a:ext uri="{FF2B5EF4-FFF2-40B4-BE49-F238E27FC236}">
                <a16:creationId xmlns:a16="http://schemas.microsoft.com/office/drawing/2014/main" id="{600DCDDA-2984-B646-E19D-17BC75505020}"/>
              </a:ext>
            </a:extLst>
          </p:cNvPr>
          <p:cNvSpPr txBox="1"/>
          <p:nvPr/>
        </p:nvSpPr>
        <p:spPr>
          <a:xfrm>
            <a:off x="8508561" y="2140241"/>
            <a:ext cx="387625" cy="523220"/>
          </a:xfrm>
          <a:prstGeom prst="rect">
            <a:avLst/>
          </a:prstGeom>
          <a:noFill/>
        </p:spPr>
        <p:txBody>
          <a:bodyPr wrap="square" rtlCol="0">
            <a:spAutoFit/>
          </a:bodyPr>
          <a:lstStyle/>
          <a:p>
            <a:r>
              <a:rPr lang="en-US" sz="2800" b="1" dirty="0">
                <a:solidFill>
                  <a:srgbClr val="00B050"/>
                </a:solidFill>
              </a:rPr>
              <a:t>4</a:t>
            </a:r>
          </a:p>
        </p:txBody>
      </p:sp>
      <p:sp>
        <p:nvSpPr>
          <p:cNvPr id="8" name="TextBox 7">
            <a:extLst>
              <a:ext uri="{FF2B5EF4-FFF2-40B4-BE49-F238E27FC236}">
                <a16:creationId xmlns:a16="http://schemas.microsoft.com/office/drawing/2014/main" id="{70DF5BA5-9613-CA7B-F89B-DABB89B2FC8A}"/>
              </a:ext>
            </a:extLst>
          </p:cNvPr>
          <p:cNvSpPr txBox="1"/>
          <p:nvPr/>
        </p:nvSpPr>
        <p:spPr>
          <a:xfrm>
            <a:off x="9120146" y="2663461"/>
            <a:ext cx="387625" cy="523220"/>
          </a:xfrm>
          <a:prstGeom prst="rect">
            <a:avLst/>
          </a:prstGeom>
          <a:noFill/>
        </p:spPr>
        <p:txBody>
          <a:bodyPr wrap="square" rtlCol="0">
            <a:spAutoFit/>
          </a:bodyPr>
          <a:lstStyle/>
          <a:p>
            <a:r>
              <a:rPr lang="en-US" sz="2800" b="1" dirty="0">
                <a:solidFill>
                  <a:srgbClr val="00B050"/>
                </a:solidFill>
              </a:rPr>
              <a:t>5</a:t>
            </a:r>
          </a:p>
        </p:txBody>
      </p:sp>
      <p:sp>
        <p:nvSpPr>
          <p:cNvPr id="14" name="TextBox 13">
            <a:extLst>
              <a:ext uri="{FF2B5EF4-FFF2-40B4-BE49-F238E27FC236}">
                <a16:creationId xmlns:a16="http://schemas.microsoft.com/office/drawing/2014/main" id="{D6B8F5F4-F41C-46D3-E757-438E0195DC43}"/>
              </a:ext>
            </a:extLst>
          </p:cNvPr>
          <p:cNvSpPr txBox="1"/>
          <p:nvPr/>
        </p:nvSpPr>
        <p:spPr>
          <a:xfrm>
            <a:off x="9687338" y="707665"/>
            <a:ext cx="387625" cy="523220"/>
          </a:xfrm>
          <a:prstGeom prst="rect">
            <a:avLst/>
          </a:prstGeom>
          <a:noFill/>
        </p:spPr>
        <p:txBody>
          <a:bodyPr wrap="square" rtlCol="0">
            <a:spAutoFit/>
          </a:bodyPr>
          <a:lstStyle/>
          <a:p>
            <a:r>
              <a:rPr lang="en-US" sz="2800" b="1" dirty="0"/>
              <a:t>2</a:t>
            </a:r>
          </a:p>
        </p:txBody>
      </p:sp>
      <p:sp>
        <p:nvSpPr>
          <p:cNvPr id="17" name="TextBox 16">
            <a:extLst>
              <a:ext uri="{FF2B5EF4-FFF2-40B4-BE49-F238E27FC236}">
                <a16:creationId xmlns:a16="http://schemas.microsoft.com/office/drawing/2014/main" id="{35363540-9F18-6D87-DFF5-4E652386041B}"/>
              </a:ext>
            </a:extLst>
          </p:cNvPr>
          <p:cNvSpPr txBox="1"/>
          <p:nvPr/>
        </p:nvSpPr>
        <p:spPr>
          <a:xfrm>
            <a:off x="8798780" y="1293519"/>
            <a:ext cx="387625" cy="400110"/>
          </a:xfrm>
          <a:prstGeom prst="rect">
            <a:avLst/>
          </a:prstGeom>
          <a:noFill/>
        </p:spPr>
        <p:txBody>
          <a:bodyPr wrap="square" rtlCol="0">
            <a:spAutoFit/>
          </a:bodyPr>
          <a:lstStyle/>
          <a:p>
            <a:r>
              <a:rPr lang="en-US" sz="2000" b="1" dirty="0"/>
              <a:t>C</a:t>
            </a:r>
          </a:p>
        </p:txBody>
      </p:sp>
      <p:sp>
        <p:nvSpPr>
          <p:cNvPr id="16" name="TextBox 15">
            <a:extLst>
              <a:ext uri="{FF2B5EF4-FFF2-40B4-BE49-F238E27FC236}">
                <a16:creationId xmlns:a16="http://schemas.microsoft.com/office/drawing/2014/main" id="{2759091B-C4C4-9160-8283-6C6E9643C048}"/>
              </a:ext>
            </a:extLst>
          </p:cNvPr>
          <p:cNvSpPr txBox="1"/>
          <p:nvPr/>
        </p:nvSpPr>
        <p:spPr>
          <a:xfrm>
            <a:off x="838200" y="210026"/>
            <a:ext cx="4560735" cy="6647974"/>
          </a:xfrm>
          <a:prstGeom prst="rect">
            <a:avLst/>
          </a:prstGeom>
          <a:noFill/>
        </p:spPr>
        <p:txBody>
          <a:bodyPr wrap="square" rtlCol="0">
            <a:spAutoFit/>
          </a:bodyPr>
          <a:lstStyle/>
          <a:p>
            <a:r>
              <a:rPr lang="en-US" sz="2400" b="1" dirty="0"/>
              <a:t>HP CV Site over time</a:t>
            </a:r>
          </a:p>
          <a:p>
            <a:r>
              <a:rPr lang="en-US" dirty="0"/>
              <a:t>In </a:t>
            </a:r>
            <a:r>
              <a:rPr lang="en-US" sz="2400" b="1" dirty="0">
                <a:solidFill>
                  <a:srgbClr val="00B050"/>
                </a:solidFill>
              </a:rPr>
              <a:t>1980</a:t>
            </a:r>
            <a:r>
              <a:rPr lang="en-US" dirty="0"/>
              <a:t> only B3 &amp; B4, w/B5 in progress</a:t>
            </a:r>
          </a:p>
          <a:p>
            <a:r>
              <a:rPr lang="en-US" dirty="0"/>
              <a:t>B3, B4, B5 are all standard HP Bigfoot buildings</a:t>
            </a:r>
          </a:p>
          <a:p>
            <a:r>
              <a:rPr lang="en-US" dirty="0"/>
              <a:t>- B4: Front lobby</a:t>
            </a:r>
          </a:p>
          <a:p>
            <a:r>
              <a:rPr lang="en-US" dirty="0"/>
              <a:t>         Cafeteria</a:t>
            </a:r>
          </a:p>
          <a:p>
            <a:r>
              <a:rPr lang="en-US" dirty="0"/>
              <a:t>         Offices</a:t>
            </a:r>
          </a:p>
          <a:p>
            <a:r>
              <a:rPr lang="en-US" dirty="0"/>
              <a:t>         Plastic Molding, CNC machines</a:t>
            </a:r>
          </a:p>
          <a:p>
            <a:r>
              <a:rPr lang="en-US" dirty="0"/>
              <a:t>         Wave solder</a:t>
            </a:r>
          </a:p>
          <a:p>
            <a:r>
              <a:rPr lang="en-US" dirty="0"/>
              <a:t>          PCB &amp; Final Assembly</a:t>
            </a:r>
          </a:p>
          <a:p>
            <a:r>
              <a:rPr lang="en-US" dirty="0"/>
              <a:t>- B3: CMOS fab, ATE, Offices</a:t>
            </a:r>
          </a:p>
          <a:p>
            <a:r>
              <a:rPr lang="en-US" dirty="0"/>
              <a:t>- B5: Initially empty (played Frisbee)</a:t>
            </a:r>
          </a:p>
          <a:p>
            <a:endParaRPr lang="en-US" dirty="0"/>
          </a:p>
          <a:p>
            <a:r>
              <a:rPr lang="en-US" dirty="0"/>
              <a:t>Later</a:t>
            </a:r>
          </a:p>
          <a:p>
            <a:r>
              <a:rPr lang="en-US" dirty="0"/>
              <a:t>- C: dedicated Cafeteria built as site grew</a:t>
            </a:r>
          </a:p>
          <a:p>
            <a:r>
              <a:rPr lang="en-US" dirty="0"/>
              <a:t>- B2: super bigfoot fab and office space</a:t>
            </a:r>
          </a:p>
          <a:p>
            <a:pPr marL="285750" indent="-285750">
              <a:buFontTx/>
              <a:buChar char="-"/>
            </a:pPr>
            <a:r>
              <a:rPr lang="en-US" dirty="0"/>
              <a:t>Service had its own building</a:t>
            </a:r>
          </a:p>
          <a:p>
            <a:pPr marL="285750" indent="-285750">
              <a:buFontTx/>
              <a:buChar char="-"/>
            </a:pPr>
            <a:endParaRPr lang="en-US" dirty="0"/>
          </a:p>
          <a:p>
            <a:r>
              <a:rPr lang="en-US" dirty="0"/>
              <a:t>Even later </a:t>
            </a:r>
          </a:p>
          <a:p>
            <a:pPr marL="285750" indent="-285750">
              <a:buFontTx/>
              <a:buChar char="-"/>
            </a:pPr>
            <a:r>
              <a:rPr lang="en-US" dirty="0"/>
              <a:t>Other buildings as IJBU grew</a:t>
            </a:r>
          </a:p>
          <a:p>
            <a:endParaRPr lang="en-US" dirty="0"/>
          </a:p>
          <a:p>
            <a:r>
              <a:rPr lang="en-US" dirty="0"/>
              <a:t>At one time before Compaq acquisition Corvallis site was HP’s largest site</a:t>
            </a:r>
          </a:p>
          <a:p>
            <a:endParaRPr lang="en-US" dirty="0"/>
          </a:p>
        </p:txBody>
      </p:sp>
      <p:sp>
        <p:nvSpPr>
          <p:cNvPr id="4" name="Slide Number Placeholder 3">
            <a:extLst>
              <a:ext uri="{FF2B5EF4-FFF2-40B4-BE49-F238E27FC236}">
                <a16:creationId xmlns:a16="http://schemas.microsoft.com/office/drawing/2014/main" id="{40922BB6-0F70-9BCA-42BD-AECC11A30F04}"/>
              </a:ext>
            </a:extLst>
          </p:cNvPr>
          <p:cNvSpPr>
            <a:spLocks noGrp="1"/>
          </p:cNvSpPr>
          <p:nvPr>
            <p:ph type="sldNum" sz="quarter" idx="12"/>
          </p:nvPr>
        </p:nvSpPr>
        <p:spPr/>
        <p:txBody>
          <a:bodyPr/>
          <a:lstStyle/>
          <a:p>
            <a:fld id="{EFEBA2F1-E6BA-4FE4-99DF-179EB3A9F9BB}" type="slidenum">
              <a:rPr lang="en-US" smtClean="0"/>
              <a:t>30</a:t>
            </a:fld>
            <a:endParaRPr lang="en-US" dirty="0"/>
          </a:p>
        </p:txBody>
      </p:sp>
    </p:spTree>
    <p:extLst>
      <p:ext uri="{BB962C8B-B14F-4D97-AF65-F5344CB8AC3E}">
        <p14:creationId xmlns:p14="http://schemas.microsoft.com/office/powerpoint/2010/main" val="1988646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E4F8C7-95E5-519B-9314-C82E99F41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70200" y="-863600"/>
            <a:ext cx="6858000" cy="8585200"/>
          </a:xfrm>
          <a:prstGeom prst="rect">
            <a:avLst/>
          </a:prstGeom>
        </p:spPr>
      </p:pic>
      <p:sp>
        <p:nvSpPr>
          <p:cNvPr id="2" name="Slide Number Placeholder 1">
            <a:extLst>
              <a:ext uri="{FF2B5EF4-FFF2-40B4-BE49-F238E27FC236}">
                <a16:creationId xmlns:a16="http://schemas.microsoft.com/office/drawing/2014/main" id="{2E06F648-B878-CDB9-A874-8D1CABAF4502}"/>
              </a:ext>
            </a:extLst>
          </p:cNvPr>
          <p:cNvSpPr>
            <a:spLocks noGrp="1"/>
          </p:cNvSpPr>
          <p:nvPr>
            <p:ph type="sldNum" sz="quarter" idx="12"/>
          </p:nvPr>
        </p:nvSpPr>
        <p:spPr/>
        <p:txBody>
          <a:bodyPr/>
          <a:lstStyle/>
          <a:p>
            <a:fld id="{EFEBA2F1-E6BA-4FE4-99DF-179EB3A9F9BB}" type="slidenum">
              <a:rPr lang="en-US" smtClean="0"/>
              <a:t>31</a:t>
            </a:fld>
            <a:endParaRPr lang="en-US" dirty="0"/>
          </a:p>
        </p:txBody>
      </p:sp>
    </p:spTree>
    <p:extLst>
      <p:ext uri="{BB962C8B-B14F-4D97-AF65-F5344CB8AC3E}">
        <p14:creationId xmlns:p14="http://schemas.microsoft.com/office/powerpoint/2010/main" val="2949885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8986-5D0F-AD3A-64CC-61633D677112}"/>
              </a:ext>
            </a:extLst>
          </p:cNvPr>
          <p:cNvSpPr>
            <a:spLocks noGrp="1"/>
          </p:cNvSpPr>
          <p:nvPr>
            <p:ph type="title"/>
          </p:nvPr>
        </p:nvSpPr>
        <p:spPr>
          <a:xfrm>
            <a:off x="302814" y="2514828"/>
            <a:ext cx="10515600" cy="1325563"/>
          </a:xfrm>
        </p:spPr>
        <p:txBody>
          <a:bodyPr/>
          <a:lstStyle/>
          <a:p>
            <a:r>
              <a:rPr lang="en-US" dirty="0"/>
              <a:t>1010 NE Circle Blvd Site</a:t>
            </a:r>
            <a:br>
              <a:rPr lang="en-US" dirty="0"/>
            </a:br>
            <a:r>
              <a:rPr lang="en-US" dirty="0"/>
              <a:t>Today</a:t>
            </a:r>
          </a:p>
        </p:txBody>
      </p:sp>
      <p:pic>
        <p:nvPicPr>
          <p:cNvPr id="4" name="Picture 3">
            <a:extLst>
              <a:ext uri="{FF2B5EF4-FFF2-40B4-BE49-F238E27FC236}">
                <a16:creationId xmlns:a16="http://schemas.microsoft.com/office/drawing/2014/main" id="{A9462AA2-663E-C564-D4F1-DB49AB59275F}"/>
              </a:ext>
            </a:extLst>
          </p:cNvPr>
          <p:cNvPicPr>
            <a:picLocks noChangeAspect="1"/>
          </p:cNvPicPr>
          <p:nvPr/>
        </p:nvPicPr>
        <p:blipFill rotWithShape="1">
          <a:blip r:embed="rId3"/>
          <a:srcRect l="47022" t="15067" r="19130"/>
          <a:stretch/>
        </p:blipFill>
        <p:spPr>
          <a:xfrm>
            <a:off x="6631387" y="99209"/>
            <a:ext cx="4953663" cy="6758791"/>
          </a:xfrm>
          <a:prstGeom prst="rect">
            <a:avLst/>
          </a:prstGeom>
        </p:spPr>
      </p:pic>
      <p:sp>
        <p:nvSpPr>
          <p:cNvPr id="5" name="Title 1">
            <a:extLst>
              <a:ext uri="{FF2B5EF4-FFF2-40B4-BE49-F238E27FC236}">
                <a16:creationId xmlns:a16="http://schemas.microsoft.com/office/drawing/2014/main" id="{92D5340F-645E-252F-6743-5132F15813B4}"/>
              </a:ext>
            </a:extLst>
          </p:cNvPr>
          <p:cNvSpPr txBox="1">
            <a:spLocks/>
          </p:cNvSpPr>
          <p:nvPr/>
        </p:nvSpPr>
        <p:spPr>
          <a:xfrm>
            <a:off x="113878" y="3701860"/>
            <a:ext cx="6492489" cy="1512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2400" dirty="0"/>
              <a:t>HP is still there, not occupying all the buildings</a:t>
            </a:r>
          </a:p>
          <a:p>
            <a:pPr marL="571500" indent="-571500">
              <a:buFont typeface="Arial" panose="020B0604020202020204" pitchFamily="34" charset="0"/>
              <a:buChar char="•"/>
            </a:pPr>
            <a:r>
              <a:rPr lang="en-US" sz="2400" dirty="0"/>
              <a:t>Site is now a business park</a:t>
            </a:r>
          </a:p>
          <a:p>
            <a:pPr marL="571500" indent="-571500">
              <a:buFont typeface="Arial" panose="020B0604020202020204" pitchFamily="34" charset="0"/>
              <a:buChar char="•"/>
            </a:pPr>
            <a:r>
              <a:rPr lang="en-US" sz="2400" dirty="0"/>
              <a:t>Demolished unused B1 office building</a:t>
            </a:r>
          </a:p>
        </p:txBody>
      </p:sp>
      <p:pic>
        <p:nvPicPr>
          <p:cNvPr id="3" name="Picture 2">
            <a:extLst>
              <a:ext uri="{FF2B5EF4-FFF2-40B4-BE49-F238E27FC236}">
                <a16:creationId xmlns:a16="http://schemas.microsoft.com/office/drawing/2014/main" id="{EDE4494A-EE54-51CA-D11E-BD6F2A6F7536}"/>
              </a:ext>
            </a:extLst>
          </p:cNvPr>
          <p:cNvPicPr>
            <a:picLocks noChangeAspect="1"/>
          </p:cNvPicPr>
          <p:nvPr/>
        </p:nvPicPr>
        <p:blipFill rotWithShape="1">
          <a:blip r:embed="rId4">
            <a:extLst>
              <a:ext uri="{28A0092B-C50C-407E-A947-70E740481C1C}">
                <a14:useLocalDpi xmlns:a14="http://schemas.microsoft.com/office/drawing/2010/main" val="0"/>
              </a:ext>
            </a:extLst>
          </a:blip>
          <a:srcRect l="20730" t="4992" r="28185" b="11433"/>
          <a:stretch/>
        </p:blipFill>
        <p:spPr>
          <a:xfrm>
            <a:off x="4098424" y="5075518"/>
            <a:ext cx="2419082" cy="1782482"/>
          </a:xfrm>
          <a:prstGeom prst="rect">
            <a:avLst/>
          </a:prstGeom>
        </p:spPr>
      </p:pic>
      <p:pic>
        <p:nvPicPr>
          <p:cNvPr id="6" name="Picture 5">
            <a:extLst>
              <a:ext uri="{FF2B5EF4-FFF2-40B4-BE49-F238E27FC236}">
                <a16:creationId xmlns:a16="http://schemas.microsoft.com/office/drawing/2014/main" id="{1B4CEE44-813D-8C73-E0F9-D1BF932737A8}"/>
              </a:ext>
            </a:extLst>
          </p:cNvPr>
          <p:cNvPicPr>
            <a:picLocks noChangeAspect="1"/>
          </p:cNvPicPr>
          <p:nvPr/>
        </p:nvPicPr>
        <p:blipFill rotWithShape="1">
          <a:blip r:embed="rId5">
            <a:extLst>
              <a:ext uri="{28A0092B-C50C-407E-A947-70E740481C1C}">
                <a14:useLocalDpi xmlns:a14="http://schemas.microsoft.com/office/drawing/2010/main" val="0"/>
              </a:ext>
            </a:extLst>
          </a:blip>
          <a:srcRect b="22710"/>
          <a:stretch/>
        </p:blipFill>
        <p:spPr>
          <a:xfrm>
            <a:off x="-1" y="0"/>
            <a:ext cx="6492489" cy="2260121"/>
          </a:xfrm>
          <a:prstGeom prst="rect">
            <a:avLst/>
          </a:prstGeom>
        </p:spPr>
      </p:pic>
      <p:sp>
        <p:nvSpPr>
          <p:cNvPr id="7" name="Slide Number Placeholder 6">
            <a:extLst>
              <a:ext uri="{FF2B5EF4-FFF2-40B4-BE49-F238E27FC236}">
                <a16:creationId xmlns:a16="http://schemas.microsoft.com/office/drawing/2014/main" id="{6ACE89F2-4BF9-6430-BA1B-AB069A95B79B}"/>
              </a:ext>
            </a:extLst>
          </p:cNvPr>
          <p:cNvSpPr>
            <a:spLocks noGrp="1"/>
          </p:cNvSpPr>
          <p:nvPr>
            <p:ph type="sldNum" sz="quarter" idx="12"/>
          </p:nvPr>
        </p:nvSpPr>
        <p:spPr/>
        <p:txBody>
          <a:bodyPr/>
          <a:lstStyle/>
          <a:p>
            <a:fld id="{EFEBA2F1-E6BA-4FE4-99DF-179EB3A9F9BB}" type="slidenum">
              <a:rPr lang="en-US" smtClean="0"/>
              <a:t>32</a:t>
            </a:fld>
            <a:endParaRPr lang="en-US" dirty="0"/>
          </a:p>
        </p:txBody>
      </p:sp>
    </p:spTree>
    <p:extLst>
      <p:ext uri="{BB962C8B-B14F-4D97-AF65-F5344CB8AC3E}">
        <p14:creationId xmlns:p14="http://schemas.microsoft.com/office/powerpoint/2010/main" val="2894213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F051A1-1C9E-3C10-37C4-DFD569D2328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5797" t="3324" r="18875" b="4164"/>
          <a:stretch/>
        </p:blipFill>
        <p:spPr>
          <a:xfrm>
            <a:off x="11766" y="2304843"/>
            <a:ext cx="3527898" cy="2248313"/>
          </a:xfrm>
        </p:spPr>
      </p:pic>
      <p:sp>
        <p:nvSpPr>
          <p:cNvPr id="16" name="Title 1">
            <a:extLst>
              <a:ext uri="{FF2B5EF4-FFF2-40B4-BE49-F238E27FC236}">
                <a16:creationId xmlns:a16="http://schemas.microsoft.com/office/drawing/2014/main" id="{E7CC27B2-FF6B-E7D5-16AA-392531D2A325}"/>
              </a:ext>
            </a:extLst>
          </p:cNvPr>
          <p:cNvSpPr txBox="1">
            <a:spLocks/>
          </p:cNvSpPr>
          <p:nvPr/>
        </p:nvSpPr>
        <p:spPr>
          <a:xfrm>
            <a:off x="3868292" y="4732712"/>
            <a:ext cx="3631660" cy="69510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Voyager System</a:t>
            </a:r>
          </a:p>
        </p:txBody>
      </p:sp>
      <p:sp>
        <p:nvSpPr>
          <p:cNvPr id="3" name="Slide Number Placeholder 2">
            <a:extLst>
              <a:ext uri="{FF2B5EF4-FFF2-40B4-BE49-F238E27FC236}">
                <a16:creationId xmlns:a16="http://schemas.microsoft.com/office/drawing/2014/main" id="{BE532E5D-FCBD-8350-AF2B-978EB4AE0CC7}"/>
              </a:ext>
            </a:extLst>
          </p:cNvPr>
          <p:cNvSpPr>
            <a:spLocks noGrp="1"/>
          </p:cNvSpPr>
          <p:nvPr>
            <p:ph type="sldNum" sz="quarter" idx="12"/>
          </p:nvPr>
        </p:nvSpPr>
        <p:spPr>
          <a:xfrm>
            <a:off x="8588446" y="6468044"/>
            <a:ext cx="2743200" cy="365125"/>
          </a:xfrm>
        </p:spPr>
        <p:txBody>
          <a:bodyPr/>
          <a:lstStyle/>
          <a:p>
            <a:fld id="{EFEBA2F1-E6BA-4FE4-99DF-179EB3A9F9BB}" type="slidenum">
              <a:rPr lang="en-US" smtClean="0"/>
              <a:t>33</a:t>
            </a:fld>
            <a:endParaRPr lang="en-US" dirty="0"/>
          </a:p>
        </p:txBody>
      </p:sp>
      <p:pic>
        <p:nvPicPr>
          <p:cNvPr id="4" name="Picture 3">
            <a:extLst>
              <a:ext uri="{FF2B5EF4-FFF2-40B4-BE49-F238E27FC236}">
                <a16:creationId xmlns:a16="http://schemas.microsoft.com/office/drawing/2014/main" id="{CA0091D2-16C9-A68A-A853-59E94EAB4D93}"/>
              </a:ext>
            </a:extLst>
          </p:cNvPr>
          <p:cNvPicPr>
            <a:picLocks noChangeAspect="1"/>
          </p:cNvPicPr>
          <p:nvPr/>
        </p:nvPicPr>
        <p:blipFill rotWithShape="1">
          <a:blip r:embed="rId4">
            <a:extLst>
              <a:ext uri="{28A0092B-C50C-407E-A947-70E740481C1C}">
                <a14:useLocalDpi xmlns:a14="http://schemas.microsoft.com/office/drawing/2010/main" val="0"/>
              </a:ext>
            </a:extLst>
          </a:blip>
          <a:srcRect l="13723" t="7041" r="23085" b="5447"/>
          <a:stretch/>
        </p:blipFill>
        <p:spPr>
          <a:xfrm>
            <a:off x="8462872" y="89054"/>
            <a:ext cx="3475212" cy="2167619"/>
          </a:xfrm>
          <a:prstGeom prst="rect">
            <a:avLst/>
          </a:prstGeom>
        </p:spPr>
      </p:pic>
      <p:pic>
        <p:nvPicPr>
          <p:cNvPr id="12" name="Picture 11">
            <a:extLst>
              <a:ext uri="{FF2B5EF4-FFF2-40B4-BE49-F238E27FC236}">
                <a16:creationId xmlns:a16="http://schemas.microsoft.com/office/drawing/2014/main" id="{DB8A7201-840A-2689-2294-DDC315FA5CD2}"/>
              </a:ext>
            </a:extLst>
          </p:cNvPr>
          <p:cNvPicPr>
            <a:picLocks noChangeAspect="1"/>
          </p:cNvPicPr>
          <p:nvPr/>
        </p:nvPicPr>
        <p:blipFill rotWithShape="1">
          <a:blip r:embed="rId5">
            <a:extLst>
              <a:ext uri="{28A0092B-C50C-407E-A947-70E740481C1C}">
                <a14:useLocalDpi xmlns:a14="http://schemas.microsoft.com/office/drawing/2010/main" val="0"/>
              </a:ext>
            </a:extLst>
          </a:blip>
          <a:srcRect l="49392" t="16714" r="6324" b="22831"/>
          <a:stretch/>
        </p:blipFill>
        <p:spPr>
          <a:xfrm>
            <a:off x="8332994" y="4582316"/>
            <a:ext cx="3650455" cy="2244562"/>
          </a:xfrm>
          <a:prstGeom prst="rect">
            <a:avLst/>
          </a:prstGeom>
        </p:spPr>
      </p:pic>
      <p:pic>
        <p:nvPicPr>
          <p:cNvPr id="17" name="Picture 16">
            <a:extLst>
              <a:ext uri="{FF2B5EF4-FFF2-40B4-BE49-F238E27FC236}">
                <a16:creationId xmlns:a16="http://schemas.microsoft.com/office/drawing/2014/main" id="{0A51C437-C4ED-0531-2975-CCC9F56767C1}"/>
              </a:ext>
            </a:extLst>
          </p:cNvPr>
          <p:cNvPicPr>
            <a:picLocks noChangeAspect="1"/>
          </p:cNvPicPr>
          <p:nvPr/>
        </p:nvPicPr>
        <p:blipFill rotWithShape="1">
          <a:blip r:embed="rId6">
            <a:extLst>
              <a:ext uri="{28A0092B-C50C-407E-A947-70E740481C1C}">
                <a14:useLocalDpi xmlns:a14="http://schemas.microsoft.com/office/drawing/2010/main" val="0"/>
              </a:ext>
            </a:extLst>
          </a:blip>
          <a:srcRect l="16875" t="7961" r="18438" b="5309"/>
          <a:stretch/>
        </p:blipFill>
        <p:spPr>
          <a:xfrm>
            <a:off x="0" y="4650660"/>
            <a:ext cx="3723209" cy="2248314"/>
          </a:xfrm>
          <a:prstGeom prst="rect">
            <a:avLst/>
          </a:prstGeom>
        </p:spPr>
      </p:pic>
      <p:pic>
        <p:nvPicPr>
          <p:cNvPr id="20" name="Picture 19">
            <a:extLst>
              <a:ext uri="{FF2B5EF4-FFF2-40B4-BE49-F238E27FC236}">
                <a16:creationId xmlns:a16="http://schemas.microsoft.com/office/drawing/2014/main" id="{C3F56B26-7C57-EF60-CB82-C4020C204363}"/>
              </a:ext>
            </a:extLst>
          </p:cNvPr>
          <p:cNvPicPr>
            <a:picLocks noChangeAspect="1"/>
          </p:cNvPicPr>
          <p:nvPr/>
        </p:nvPicPr>
        <p:blipFill rotWithShape="1">
          <a:blip r:embed="rId7"/>
          <a:srcRect l="30851" t="22830" r="17819" b="15542"/>
          <a:stretch/>
        </p:blipFill>
        <p:spPr>
          <a:xfrm>
            <a:off x="4093203" y="2340679"/>
            <a:ext cx="3786819" cy="2402207"/>
          </a:xfrm>
          <a:prstGeom prst="rect">
            <a:avLst/>
          </a:prstGeom>
        </p:spPr>
      </p:pic>
      <p:sp>
        <p:nvSpPr>
          <p:cNvPr id="22" name="TextBox 21">
            <a:extLst>
              <a:ext uri="{FF2B5EF4-FFF2-40B4-BE49-F238E27FC236}">
                <a16:creationId xmlns:a16="http://schemas.microsoft.com/office/drawing/2014/main" id="{8241F31F-D595-EBC4-DDB5-764CC35D83FE}"/>
              </a:ext>
            </a:extLst>
          </p:cNvPr>
          <p:cNvSpPr txBox="1"/>
          <p:nvPr/>
        </p:nvSpPr>
        <p:spPr>
          <a:xfrm>
            <a:off x="4026062" y="5244493"/>
            <a:ext cx="2472973" cy="1384995"/>
          </a:xfrm>
          <a:prstGeom prst="rect">
            <a:avLst/>
          </a:prstGeom>
          <a:noFill/>
        </p:spPr>
        <p:txBody>
          <a:bodyPr wrap="square">
            <a:spAutoFit/>
          </a:bodyPr>
          <a:lstStyle/>
          <a:p>
            <a:r>
              <a:rPr lang="en-US" sz="1200" dirty="0"/>
              <a:t>“Why do this? So far as the user is concerned, all HP-12Cs work the same way and give the same results. Yet to some HP fans, and hardware hackers, this is not the whole story – we want to know how it works – and how it changes.”</a:t>
            </a:r>
          </a:p>
        </p:txBody>
      </p:sp>
      <p:sp>
        <p:nvSpPr>
          <p:cNvPr id="24" name="TextBox 23">
            <a:extLst>
              <a:ext uri="{FF2B5EF4-FFF2-40B4-BE49-F238E27FC236}">
                <a16:creationId xmlns:a16="http://schemas.microsoft.com/office/drawing/2014/main" id="{615F5AEE-E014-674E-256B-7501AD229422}"/>
              </a:ext>
            </a:extLst>
          </p:cNvPr>
          <p:cNvSpPr txBox="1"/>
          <p:nvPr/>
        </p:nvSpPr>
        <p:spPr>
          <a:xfrm>
            <a:off x="5665994" y="6372120"/>
            <a:ext cx="2667000" cy="507831"/>
          </a:xfrm>
          <a:prstGeom prst="rect">
            <a:avLst/>
          </a:prstGeom>
          <a:noFill/>
        </p:spPr>
        <p:txBody>
          <a:bodyPr wrap="square">
            <a:spAutoFit/>
          </a:bodyPr>
          <a:lstStyle/>
          <a:p>
            <a:r>
              <a:rPr lang="en-US" sz="900" dirty="0"/>
              <a:t>The HP-12C Project – Inside the Voyagers</a:t>
            </a:r>
          </a:p>
          <a:p>
            <a:r>
              <a:rPr lang="en-US" sz="900" dirty="0"/>
              <a:t>Tony </a:t>
            </a:r>
            <a:r>
              <a:rPr lang="en-US" sz="900" dirty="0" err="1"/>
              <a:t>Duell</a:t>
            </a:r>
            <a:r>
              <a:rPr lang="en-US" sz="900" dirty="0"/>
              <a:t>, #788 and </a:t>
            </a:r>
            <a:r>
              <a:rPr lang="en-US" sz="900" dirty="0" err="1"/>
              <a:t>W</a:t>
            </a:r>
            <a:r>
              <a:rPr lang="en-US" sz="900" dirty="0" err="1">
                <a:latin typeface="Abadi" panose="020B0604020104020204" pitchFamily="34" charset="0"/>
              </a:rPr>
              <a:t>ł</a:t>
            </a:r>
            <a:r>
              <a:rPr lang="en-US" sz="900" dirty="0" err="1"/>
              <a:t>odek</a:t>
            </a:r>
            <a:r>
              <a:rPr lang="en-US" sz="900" dirty="0"/>
              <a:t> </a:t>
            </a:r>
            <a:r>
              <a:rPr lang="en-US" sz="900" dirty="0" err="1"/>
              <a:t>Mier-Jędrzejowicz</a:t>
            </a:r>
            <a:r>
              <a:rPr lang="en-US" sz="900" dirty="0"/>
              <a:t>', #9</a:t>
            </a:r>
          </a:p>
          <a:p>
            <a:r>
              <a:rPr lang="en-US" sz="900" dirty="0"/>
              <a:t>Datafile V20N5 </a:t>
            </a:r>
          </a:p>
        </p:txBody>
      </p:sp>
      <p:pic>
        <p:nvPicPr>
          <p:cNvPr id="28" name="Picture 27">
            <a:extLst>
              <a:ext uri="{FF2B5EF4-FFF2-40B4-BE49-F238E27FC236}">
                <a16:creationId xmlns:a16="http://schemas.microsoft.com/office/drawing/2014/main" id="{D40C3A72-5A0A-557D-4DE6-41C05A5FD2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9035" y="4865361"/>
            <a:ext cx="1796983" cy="1124911"/>
          </a:xfrm>
          <a:prstGeom prst="rect">
            <a:avLst/>
          </a:prstGeom>
        </p:spPr>
      </p:pic>
      <p:sp>
        <p:nvSpPr>
          <p:cNvPr id="29" name="TextBox 28">
            <a:extLst>
              <a:ext uri="{FF2B5EF4-FFF2-40B4-BE49-F238E27FC236}">
                <a16:creationId xmlns:a16="http://schemas.microsoft.com/office/drawing/2014/main" id="{EC1F3A13-0524-83E3-FE60-BB46B3801D83}"/>
              </a:ext>
            </a:extLst>
          </p:cNvPr>
          <p:cNvSpPr txBox="1"/>
          <p:nvPr/>
        </p:nvSpPr>
        <p:spPr>
          <a:xfrm rot="16200000">
            <a:off x="2586976" y="955946"/>
            <a:ext cx="2135521" cy="253916"/>
          </a:xfrm>
          <a:prstGeom prst="rect">
            <a:avLst/>
          </a:prstGeom>
          <a:noFill/>
        </p:spPr>
        <p:txBody>
          <a:bodyPr wrap="none" rtlCol="0">
            <a:spAutoFit/>
          </a:bodyPr>
          <a:lstStyle/>
          <a:p>
            <a:r>
              <a:rPr lang="en-US" sz="1050" dirty="0"/>
              <a:t>HP12C 1982wk18 USA 2218A04935</a:t>
            </a:r>
          </a:p>
        </p:txBody>
      </p:sp>
      <p:sp>
        <p:nvSpPr>
          <p:cNvPr id="30" name="TextBox 29">
            <a:extLst>
              <a:ext uri="{FF2B5EF4-FFF2-40B4-BE49-F238E27FC236}">
                <a16:creationId xmlns:a16="http://schemas.microsoft.com/office/drawing/2014/main" id="{16028C91-2E18-BF3E-71C5-12C62D26EE73}"/>
              </a:ext>
            </a:extLst>
          </p:cNvPr>
          <p:cNvSpPr txBox="1"/>
          <p:nvPr/>
        </p:nvSpPr>
        <p:spPr>
          <a:xfrm rot="16200000">
            <a:off x="3284413" y="3212711"/>
            <a:ext cx="696024" cy="253916"/>
          </a:xfrm>
          <a:prstGeom prst="rect">
            <a:avLst/>
          </a:prstGeom>
          <a:noFill/>
        </p:spPr>
        <p:txBody>
          <a:bodyPr wrap="none" rtlCol="0">
            <a:spAutoFit/>
          </a:bodyPr>
          <a:lstStyle/>
          <a:p>
            <a:r>
              <a:rPr lang="en-US" sz="1050" dirty="0"/>
              <a:t>SST HP15</a:t>
            </a:r>
          </a:p>
        </p:txBody>
      </p:sp>
      <p:sp>
        <p:nvSpPr>
          <p:cNvPr id="31" name="TextBox 30">
            <a:extLst>
              <a:ext uri="{FF2B5EF4-FFF2-40B4-BE49-F238E27FC236}">
                <a16:creationId xmlns:a16="http://schemas.microsoft.com/office/drawing/2014/main" id="{F33ECE95-BC68-2B41-BFD3-1747BAACC03C}"/>
              </a:ext>
            </a:extLst>
          </p:cNvPr>
          <p:cNvSpPr txBox="1"/>
          <p:nvPr/>
        </p:nvSpPr>
        <p:spPr>
          <a:xfrm rot="16200000">
            <a:off x="2803391" y="5597409"/>
            <a:ext cx="1981633" cy="253916"/>
          </a:xfrm>
          <a:prstGeom prst="rect">
            <a:avLst/>
          </a:prstGeom>
          <a:noFill/>
        </p:spPr>
        <p:txBody>
          <a:bodyPr wrap="none" rtlCol="0">
            <a:spAutoFit/>
          </a:bodyPr>
          <a:lstStyle/>
          <a:p>
            <a:r>
              <a:rPr lang="en-US" sz="1050" dirty="0"/>
              <a:t>SST HP12 1982 USA 2222A#####</a:t>
            </a:r>
          </a:p>
        </p:txBody>
      </p:sp>
      <p:sp>
        <p:nvSpPr>
          <p:cNvPr id="32" name="TextBox 31">
            <a:extLst>
              <a:ext uri="{FF2B5EF4-FFF2-40B4-BE49-F238E27FC236}">
                <a16:creationId xmlns:a16="http://schemas.microsoft.com/office/drawing/2014/main" id="{05D179C4-ECDF-A512-CE11-0B0A0A30FB15}"/>
              </a:ext>
            </a:extLst>
          </p:cNvPr>
          <p:cNvSpPr txBox="1"/>
          <p:nvPr/>
        </p:nvSpPr>
        <p:spPr>
          <a:xfrm rot="16200000">
            <a:off x="7470671" y="3112704"/>
            <a:ext cx="963725" cy="253916"/>
          </a:xfrm>
          <a:prstGeom prst="rect">
            <a:avLst/>
          </a:prstGeom>
          <a:noFill/>
        </p:spPr>
        <p:txBody>
          <a:bodyPr wrap="none" rtlCol="0">
            <a:spAutoFit/>
          </a:bodyPr>
          <a:lstStyle/>
          <a:p>
            <a:r>
              <a:rPr lang="en-US" sz="1050" dirty="0"/>
              <a:t>Post SST HP12</a:t>
            </a:r>
          </a:p>
        </p:txBody>
      </p:sp>
      <p:sp>
        <p:nvSpPr>
          <p:cNvPr id="33" name="TextBox 32">
            <a:extLst>
              <a:ext uri="{FF2B5EF4-FFF2-40B4-BE49-F238E27FC236}">
                <a16:creationId xmlns:a16="http://schemas.microsoft.com/office/drawing/2014/main" id="{02DC9228-8FD3-E196-90E8-136A99658C85}"/>
              </a:ext>
            </a:extLst>
          </p:cNvPr>
          <p:cNvSpPr txBox="1"/>
          <p:nvPr/>
        </p:nvSpPr>
        <p:spPr>
          <a:xfrm rot="16200000">
            <a:off x="10827001" y="983211"/>
            <a:ext cx="2424062" cy="253916"/>
          </a:xfrm>
          <a:prstGeom prst="rect">
            <a:avLst/>
          </a:prstGeom>
          <a:noFill/>
        </p:spPr>
        <p:txBody>
          <a:bodyPr wrap="none" rtlCol="0">
            <a:spAutoFit/>
          </a:bodyPr>
          <a:lstStyle/>
          <a:p>
            <a:r>
              <a:rPr lang="en-US" sz="1050" dirty="0"/>
              <a:t>HP12C 1999wk29 Malaysia MY92902542</a:t>
            </a:r>
          </a:p>
        </p:txBody>
      </p:sp>
      <p:sp>
        <p:nvSpPr>
          <p:cNvPr id="34" name="TextBox 33">
            <a:extLst>
              <a:ext uri="{FF2B5EF4-FFF2-40B4-BE49-F238E27FC236}">
                <a16:creationId xmlns:a16="http://schemas.microsoft.com/office/drawing/2014/main" id="{F22C7773-BC0E-EC36-3621-B69B791B733C}"/>
              </a:ext>
            </a:extLst>
          </p:cNvPr>
          <p:cNvSpPr txBox="1"/>
          <p:nvPr/>
        </p:nvSpPr>
        <p:spPr>
          <a:xfrm rot="16200000">
            <a:off x="11021165" y="5577638"/>
            <a:ext cx="2082621" cy="253916"/>
          </a:xfrm>
          <a:prstGeom prst="rect">
            <a:avLst/>
          </a:prstGeom>
          <a:noFill/>
        </p:spPr>
        <p:txBody>
          <a:bodyPr wrap="none" rtlCol="0">
            <a:spAutoFit/>
          </a:bodyPr>
          <a:lstStyle/>
          <a:p>
            <a:r>
              <a:rPr lang="en-US" sz="1050" dirty="0"/>
              <a:t>HP12C 2012 </a:t>
            </a:r>
            <a:r>
              <a:rPr lang="en-US" sz="1050" dirty="0" err="1"/>
              <a:t>Invertec</a:t>
            </a:r>
            <a:r>
              <a:rPr lang="en-US" sz="1050" dirty="0"/>
              <a:t> 4CY2320481 </a:t>
            </a:r>
          </a:p>
        </p:txBody>
      </p:sp>
      <p:pic>
        <p:nvPicPr>
          <p:cNvPr id="38" name="Picture 37">
            <a:extLst>
              <a:ext uri="{FF2B5EF4-FFF2-40B4-BE49-F238E27FC236}">
                <a16:creationId xmlns:a16="http://schemas.microsoft.com/office/drawing/2014/main" id="{DCFC95F4-D688-13D9-6B01-B6DFA851C73B}"/>
              </a:ext>
            </a:extLst>
          </p:cNvPr>
          <p:cNvPicPr>
            <a:picLocks noChangeAspect="1"/>
          </p:cNvPicPr>
          <p:nvPr/>
        </p:nvPicPr>
        <p:blipFill rotWithShape="1">
          <a:blip r:embed="rId9"/>
          <a:srcRect l="18617" t="12265" r="10692" b="7902"/>
          <a:stretch/>
        </p:blipFill>
        <p:spPr>
          <a:xfrm>
            <a:off x="8362062" y="2276504"/>
            <a:ext cx="3650456" cy="2241621"/>
          </a:xfrm>
          <a:prstGeom prst="rect">
            <a:avLst/>
          </a:prstGeom>
        </p:spPr>
      </p:pic>
      <p:sp>
        <p:nvSpPr>
          <p:cNvPr id="39" name="TextBox 38">
            <a:extLst>
              <a:ext uri="{FF2B5EF4-FFF2-40B4-BE49-F238E27FC236}">
                <a16:creationId xmlns:a16="http://schemas.microsoft.com/office/drawing/2014/main" id="{2215948A-7856-CC1A-5EC5-636DCF98A34A}"/>
              </a:ext>
            </a:extLst>
          </p:cNvPr>
          <p:cNvSpPr txBox="1"/>
          <p:nvPr/>
        </p:nvSpPr>
        <p:spPr>
          <a:xfrm rot="16200000">
            <a:off x="10939830" y="3191431"/>
            <a:ext cx="2226892" cy="253916"/>
          </a:xfrm>
          <a:prstGeom prst="rect">
            <a:avLst/>
          </a:prstGeom>
          <a:noFill/>
        </p:spPr>
        <p:txBody>
          <a:bodyPr wrap="none" rtlCol="0">
            <a:spAutoFit/>
          </a:bodyPr>
          <a:lstStyle/>
          <a:p>
            <a:r>
              <a:rPr lang="en-US" sz="1050" dirty="0"/>
              <a:t>HP12C 2001wk17 China CN11700887</a:t>
            </a:r>
          </a:p>
        </p:txBody>
      </p:sp>
      <p:pic>
        <p:nvPicPr>
          <p:cNvPr id="6" name="Picture 5">
            <a:extLst>
              <a:ext uri="{FF2B5EF4-FFF2-40B4-BE49-F238E27FC236}">
                <a16:creationId xmlns:a16="http://schemas.microsoft.com/office/drawing/2014/main" id="{D7874F56-8B69-CEFC-5289-8958825896FE}"/>
              </a:ext>
            </a:extLst>
          </p:cNvPr>
          <p:cNvPicPr>
            <a:picLocks noChangeAspect="1"/>
          </p:cNvPicPr>
          <p:nvPr/>
        </p:nvPicPr>
        <p:blipFill rotWithShape="1">
          <a:blip r:embed="rId10"/>
          <a:srcRect l="22887" t="12653" r="17382" b="28227"/>
          <a:stretch/>
        </p:blipFill>
        <p:spPr>
          <a:xfrm>
            <a:off x="4162809" y="-20921"/>
            <a:ext cx="3717213" cy="2303261"/>
          </a:xfrm>
          <a:prstGeom prst="rect">
            <a:avLst/>
          </a:prstGeom>
        </p:spPr>
      </p:pic>
      <p:sp>
        <p:nvSpPr>
          <p:cNvPr id="7" name="TextBox 6">
            <a:extLst>
              <a:ext uri="{FF2B5EF4-FFF2-40B4-BE49-F238E27FC236}">
                <a16:creationId xmlns:a16="http://schemas.microsoft.com/office/drawing/2014/main" id="{E209DD84-B76C-24F3-C826-F98721392B79}"/>
              </a:ext>
            </a:extLst>
          </p:cNvPr>
          <p:cNvSpPr txBox="1"/>
          <p:nvPr/>
        </p:nvSpPr>
        <p:spPr>
          <a:xfrm rot="16200000">
            <a:off x="7509727" y="983210"/>
            <a:ext cx="963725" cy="253916"/>
          </a:xfrm>
          <a:prstGeom prst="rect">
            <a:avLst/>
          </a:prstGeom>
          <a:noFill/>
        </p:spPr>
        <p:txBody>
          <a:bodyPr wrap="none" rtlCol="0">
            <a:spAutoFit/>
          </a:bodyPr>
          <a:lstStyle/>
          <a:p>
            <a:r>
              <a:rPr lang="en-US" sz="1050" dirty="0"/>
              <a:t>Post SST HP12</a:t>
            </a:r>
          </a:p>
        </p:txBody>
      </p:sp>
      <p:pic>
        <p:nvPicPr>
          <p:cNvPr id="2" name="Picture 1">
            <a:extLst>
              <a:ext uri="{FF2B5EF4-FFF2-40B4-BE49-F238E27FC236}">
                <a16:creationId xmlns:a16="http://schemas.microsoft.com/office/drawing/2014/main" id="{6165FD43-A23F-40E6-21CD-AF34E9373697}"/>
              </a:ext>
            </a:extLst>
          </p:cNvPr>
          <p:cNvPicPr>
            <a:picLocks noChangeAspect="1"/>
          </p:cNvPicPr>
          <p:nvPr/>
        </p:nvPicPr>
        <p:blipFill rotWithShape="1">
          <a:blip r:embed="rId11">
            <a:extLst>
              <a:ext uri="{28A0092B-C50C-407E-A947-70E740481C1C}">
                <a14:useLocalDpi xmlns:a14="http://schemas.microsoft.com/office/drawing/2010/main" val="0"/>
              </a:ext>
            </a:extLst>
          </a:blip>
          <a:srcRect l="14914" t="4419" r="23877" b="10634"/>
          <a:stretch/>
        </p:blipFill>
        <p:spPr>
          <a:xfrm>
            <a:off x="-24048" y="8219"/>
            <a:ext cx="3596953" cy="2248313"/>
          </a:xfrm>
          <a:prstGeom prst="rect">
            <a:avLst/>
          </a:prstGeom>
        </p:spPr>
      </p:pic>
      <p:sp>
        <p:nvSpPr>
          <p:cNvPr id="8" name="TextBox 7">
            <a:extLst>
              <a:ext uri="{FF2B5EF4-FFF2-40B4-BE49-F238E27FC236}">
                <a16:creationId xmlns:a16="http://schemas.microsoft.com/office/drawing/2014/main" id="{F667B0FF-05C9-28D7-3F74-F5568458A2AD}"/>
              </a:ext>
            </a:extLst>
          </p:cNvPr>
          <p:cNvSpPr txBox="1"/>
          <p:nvPr/>
        </p:nvSpPr>
        <p:spPr>
          <a:xfrm>
            <a:off x="11084408" y="-56352"/>
            <a:ext cx="536241" cy="184666"/>
          </a:xfrm>
          <a:prstGeom prst="rect">
            <a:avLst/>
          </a:prstGeom>
          <a:noFill/>
        </p:spPr>
        <p:txBody>
          <a:bodyPr wrap="square" rtlCol="0">
            <a:spAutoFit/>
          </a:bodyPr>
          <a:lstStyle/>
          <a:p>
            <a:r>
              <a:rPr lang="en-US" sz="600" dirty="0"/>
              <a:t>Cfm 2022</a:t>
            </a:r>
            <a:endParaRPr lang="en-US" sz="1200" dirty="0"/>
          </a:p>
        </p:txBody>
      </p:sp>
    </p:spTree>
    <p:extLst>
      <p:ext uri="{BB962C8B-B14F-4D97-AF65-F5344CB8AC3E}">
        <p14:creationId xmlns:p14="http://schemas.microsoft.com/office/powerpoint/2010/main" val="2355926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F051A1-1C9E-3C10-37C4-DFD569D2328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5797" t="3324" r="18875" b="4164"/>
          <a:stretch/>
        </p:blipFill>
        <p:spPr>
          <a:xfrm>
            <a:off x="11766" y="2304843"/>
            <a:ext cx="3527898" cy="2248313"/>
          </a:xfrm>
        </p:spPr>
      </p:pic>
      <p:sp>
        <p:nvSpPr>
          <p:cNvPr id="16" name="Title 1">
            <a:extLst>
              <a:ext uri="{FF2B5EF4-FFF2-40B4-BE49-F238E27FC236}">
                <a16:creationId xmlns:a16="http://schemas.microsoft.com/office/drawing/2014/main" id="{E7CC27B2-FF6B-E7D5-16AA-392531D2A325}"/>
              </a:ext>
            </a:extLst>
          </p:cNvPr>
          <p:cNvSpPr txBox="1">
            <a:spLocks/>
          </p:cNvSpPr>
          <p:nvPr/>
        </p:nvSpPr>
        <p:spPr>
          <a:xfrm>
            <a:off x="3868292" y="4732712"/>
            <a:ext cx="3631660" cy="69510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Voyager System</a:t>
            </a:r>
          </a:p>
        </p:txBody>
      </p:sp>
      <p:sp>
        <p:nvSpPr>
          <p:cNvPr id="3" name="Slide Number Placeholder 2">
            <a:extLst>
              <a:ext uri="{FF2B5EF4-FFF2-40B4-BE49-F238E27FC236}">
                <a16:creationId xmlns:a16="http://schemas.microsoft.com/office/drawing/2014/main" id="{BE532E5D-FCBD-8350-AF2B-978EB4AE0CC7}"/>
              </a:ext>
            </a:extLst>
          </p:cNvPr>
          <p:cNvSpPr>
            <a:spLocks noGrp="1"/>
          </p:cNvSpPr>
          <p:nvPr>
            <p:ph type="sldNum" sz="quarter" idx="12"/>
          </p:nvPr>
        </p:nvSpPr>
        <p:spPr/>
        <p:txBody>
          <a:bodyPr/>
          <a:lstStyle/>
          <a:p>
            <a:fld id="{EFEBA2F1-E6BA-4FE4-99DF-179EB3A9F9BB}" type="slidenum">
              <a:rPr lang="en-US" smtClean="0"/>
              <a:t>34</a:t>
            </a:fld>
            <a:endParaRPr lang="en-US" dirty="0"/>
          </a:p>
        </p:txBody>
      </p:sp>
      <p:pic>
        <p:nvPicPr>
          <p:cNvPr id="4" name="Picture 3">
            <a:extLst>
              <a:ext uri="{FF2B5EF4-FFF2-40B4-BE49-F238E27FC236}">
                <a16:creationId xmlns:a16="http://schemas.microsoft.com/office/drawing/2014/main" id="{CA0091D2-16C9-A68A-A853-59E94EAB4D93}"/>
              </a:ext>
            </a:extLst>
          </p:cNvPr>
          <p:cNvPicPr>
            <a:picLocks noChangeAspect="1"/>
          </p:cNvPicPr>
          <p:nvPr/>
        </p:nvPicPr>
        <p:blipFill rotWithShape="1">
          <a:blip r:embed="rId4">
            <a:extLst>
              <a:ext uri="{28A0092B-C50C-407E-A947-70E740481C1C}">
                <a14:useLocalDpi xmlns:a14="http://schemas.microsoft.com/office/drawing/2010/main" val="0"/>
              </a:ext>
            </a:extLst>
          </a:blip>
          <a:srcRect l="13723" t="7041" r="23085" b="5447"/>
          <a:stretch/>
        </p:blipFill>
        <p:spPr>
          <a:xfrm>
            <a:off x="4358394" y="2412684"/>
            <a:ext cx="3475212" cy="2167619"/>
          </a:xfrm>
          <a:prstGeom prst="rect">
            <a:avLst/>
          </a:prstGeom>
        </p:spPr>
      </p:pic>
      <p:pic>
        <p:nvPicPr>
          <p:cNvPr id="12" name="Picture 11">
            <a:extLst>
              <a:ext uri="{FF2B5EF4-FFF2-40B4-BE49-F238E27FC236}">
                <a16:creationId xmlns:a16="http://schemas.microsoft.com/office/drawing/2014/main" id="{DB8A7201-840A-2689-2294-DDC315FA5CD2}"/>
              </a:ext>
            </a:extLst>
          </p:cNvPr>
          <p:cNvPicPr>
            <a:picLocks noChangeAspect="1"/>
          </p:cNvPicPr>
          <p:nvPr/>
        </p:nvPicPr>
        <p:blipFill rotWithShape="1">
          <a:blip r:embed="rId5">
            <a:extLst>
              <a:ext uri="{28A0092B-C50C-407E-A947-70E740481C1C}">
                <a14:useLocalDpi xmlns:a14="http://schemas.microsoft.com/office/drawing/2010/main" val="0"/>
              </a:ext>
            </a:extLst>
          </a:blip>
          <a:srcRect l="49392" t="16714" r="6324" b="22831"/>
          <a:stretch/>
        </p:blipFill>
        <p:spPr>
          <a:xfrm>
            <a:off x="8355147" y="2366926"/>
            <a:ext cx="3650455" cy="2244562"/>
          </a:xfrm>
          <a:prstGeom prst="rect">
            <a:avLst/>
          </a:prstGeom>
        </p:spPr>
      </p:pic>
      <p:pic>
        <p:nvPicPr>
          <p:cNvPr id="13" name="Picture 12">
            <a:extLst>
              <a:ext uri="{FF2B5EF4-FFF2-40B4-BE49-F238E27FC236}">
                <a16:creationId xmlns:a16="http://schemas.microsoft.com/office/drawing/2014/main" id="{A3E4BAD2-106D-340A-806A-BD5C1F9CA9CD}"/>
              </a:ext>
            </a:extLst>
          </p:cNvPr>
          <p:cNvPicPr>
            <a:picLocks noChangeAspect="1"/>
          </p:cNvPicPr>
          <p:nvPr/>
        </p:nvPicPr>
        <p:blipFill rotWithShape="1">
          <a:blip r:embed="rId6"/>
          <a:srcRect l="15160" t="14319" r="15213" b="5857"/>
          <a:stretch/>
        </p:blipFill>
        <p:spPr>
          <a:xfrm>
            <a:off x="8444189" y="4691634"/>
            <a:ext cx="3475212" cy="2166366"/>
          </a:xfrm>
          <a:prstGeom prst="rect">
            <a:avLst/>
          </a:prstGeom>
        </p:spPr>
      </p:pic>
      <p:pic>
        <p:nvPicPr>
          <p:cNvPr id="17" name="Picture 16">
            <a:extLst>
              <a:ext uri="{FF2B5EF4-FFF2-40B4-BE49-F238E27FC236}">
                <a16:creationId xmlns:a16="http://schemas.microsoft.com/office/drawing/2014/main" id="{0A51C437-C4ED-0531-2975-CCC9F56767C1}"/>
              </a:ext>
            </a:extLst>
          </p:cNvPr>
          <p:cNvPicPr>
            <a:picLocks noChangeAspect="1"/>
          </p:cNvPicPr>
          <p:nvPr/>
        </p:nvPicPr>
        <p:blipFill rotWithShape="1">
          <a:blip r:embed="rId7">
            <a:extLst>
              <a:ext uri="{28A0092B-C50C-407E-A947-70E740481C1C}">
                <a14:useLocalDpi xmlns:a14="http://schemas.microsoft.com/office/drawing/2010/main" val="0"/>
              </a:ext>
            </a:extLst>
          </a:blip>
          <a:srcRect l="16875" t="7961" r="18438" b="5309"/>
          <a:stretch/>
        </p:blipFill>
        <p:spPr>
          <a:xfrm>
            <a:off x="0" y="4650660"/>
            <a:ext cx="3723209" cy="2248314"/>
          </a:xfrm>
          <a:prstGeom prst="rect">
            <a:avLst/>
          </a:prstGeom>
        </p:spPr>
      </p:pic>
      <p:pic>
        <p:nvPicPr>
          <p:cNvPr id="20" name="Picture 19">
            <a:extLst>
              <a:ext uri="{FF2B5EF4-FFF2-40B4-BE49-F238E27FC236}">
                <a16:creationId xmlns:a16="http://schemas.microsoft.com/office/drawing/2014/main" id="{C3F56B26-7C57-EF60-CB82-C4020C204363}"/>
              </a:ext>
            </a:extLst>
          </p:cNvPr>
          <p:cNvPicPr>
            <a:picLocks noChangeAspect="1"/>
          </p:cNvPicPr>
          <p:nvPr/>
        </p:nvPicPr>
        <p:blipFill rotWithShape="1">
          <a:blip r:embed="rId8"/>
          <a:srcRect l="30851" t="22830" r="17819" b="15542"/>
          <a:stretch/>
        </p:blipFill>
        <p:spPr>
          <a:xfrm>
            <a:off x="4404853" y="17905"/>
            <a:ext cx="3475211" cy="2268791"/>
          </a:xfrm>
          <a:prstGeom prst="rect">
            <a:avLst/>
          </a:prstGeom>
        </p:spPr>
      </p:pic>
      <p:sp>
        <p:nvSpPr>
          <p:cNvPr id="22" name="TextBox 21">
            <a:extLst>
              <a:ext uri="{FF2B5EF4-FFF2-40B4-BE49-F238E27FC236}">
                <a16:creationId xmlns:a16="http://schemas.microsoft.com/office/drawing/2014/main" id="{8241F31F-D595-EBC4-DDB5-764CC35D83FE}"/>
              </a:ext>
            </a:extLst>
          </p:cNvPr>
          <p:cNvSpPr txBox="1"/>
          <p:nvPr/>
        </p:nvSpPr>
        <p:spPr>
          <a:xfrm>
            <a:off x="4026062" y="5244493"/>
            <a:ext cx="2472973" cy="1384995"/>
          </a:xfrm>
          <a:prstGeom prst="rect">
            <a:avLst/>
          </a:prstGeom>
          <a:noFill/>
        </p:spPr>
        <p:txBody>
          <a:bodyPr wrap="square">
            <a:spAutoFit/>
          </a:bodyPr>
          <a:lstStyle/>
          <a:p>
            <a:r>
              <a:rPr lang="en-US" sz="1200" dirty="0"/>
              <a:t>“Why do this? So far as the user is concerned, all HP-12Cs work the same way and give the same results. Yet to some HP fans, and hardware hackers, this is not the whole story – we want to know how it works – and how it changes.”</a:t>
            </a:r>
          </a:p>
        </p:txBody>
      </p:sp>
      <p:sp>
        <p:nvSpPr>
          <p:cNvPr id="24" name="TextBox 23">
            <a:extLst>
              <a:ext uri="{FF2B5EF4-FFF2-40B4-BE49-F238E27FC236}">
                <a16:creationId xmlns:a16="http://schemas.microsoft.com/office/drawing/2014/main" id="{615F5AEE-E014-674E-256B-7501AD229422}"/>
              </a:ext>
            </a:extLst>
          </p:cNvPr>
          <p:cNvSpPr txBox="1"/>
          <p:nvPr/>
        </p:nvSpPr>
        <p:spPr>
          <a:xfrm>
            <a:off x="5665994" y="6372120"/>
            <a:ext cx="2667000" cy="507831"/>
          </a:xfrm>
          <a:prstGeom prst="rect">
            <a:avLst/>
          </a:prstGeom>
          <a:noFill/>
        </p:spPr>
        <p:txBody>
          <a:bodyPr wrap="square">
            <a:spAutoFit/>
          </a:bodyPr>
          <a:lstStyle/>
          <a:p>
            <a:r>
              <a:rPr lang="en-US" sz="900" dirty="0"/>
              <a:t>The HP-12C Project – Inside the Voyagers</a:t>
            </a:r>
          </a:p>
          <a:p>
            <a:r>
              <a:rPr lang="en-US" sz="900" dirty="0"/>
              <a:t>Tony </a:t>
            </a:r>
            <a:r>
              <a:rPr lang="en-US" sz="900" dirty="0" err="1"/>
              <a:t>Duell</a:t>
            </a:r>
            <a:r>
              <a:rPr lang="en-US" sz="900" dirty="0"/>
              <a:t>, #788 and </a:t>
            </a:r>
            <a:r>
              <a:rPr lang="en-US" sz="900" dirty="0" err="1"/>
              <a:t>W</a:t>
            </a:r>
            <a:r>
              <a:rPr lang="en-US" sz="900" dirty="0" err="1">
                <a:latin typeface="Abadi" panose="020B0604020104020204" pitchFamily="34" charset="0"/>
              </a:rPr>
              <a:t>ł</a:t>
            </a:r>
            <a:r>
              <a:rPr lang="en-US" sz="900" dirty="0" err="1"/>
              <a:t>odek</a:t>
            </a:r>
            <a:r>
              <a:rPr lang="en-US" sz="900" dirty="0"/>
              <a:t> </a:t>
            </a:r>
            <a:r>
              <a:rPr lang="en-US" sz="900" dirty="0" err="1"/>
              <a:t>Mier-Jędrzejowicz</a:t>
            </a:r>
            <a:r>
              <a:rPr lang="en-US" sz="900" dirty="0"/>
              <a:t>', #9</a:t>
            </a:r>
          </a:p>
          <a:p>
            <a:r>
              <a:rPr lang="en-US" sz="900" dirty="0"/>
              <a:t>Datafile V20N5 </a:t>
            </a:r>
          </a:p>
        </p:txBody>
      </p:sp>
      <p:pic>
        <p:nvPicPr>
          <p:cNvPr id="28" name="Picture 27">
            <a:extLst>
              <a:ext uri="{FF2B5EF4-FFF2-40B4-BE49-F238E27FC236}">
                <a16:creationId xmlns:a16="http://schemas.microsoft.com/office/drawing/2014/main" id="{D40C3A72-5A0A-557D-4DE6-41C05A5FD2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9035" y="4865361"/>
            <a:ext cx="1796983" cy="1124911"/>
          </a:xfrm>
          <a:prstGeom prst="rect">
            <a:avLst/>
          </a:prstGeom>
        </p:spPr>
      </p:pic>
      <p:sp>
        <p:nvSpPr>
          <p:cNvPr id="29" name="TextBox 28">
            <a:extLst>
              <a:ext uri="{FF2B5EF4-FFF2-40B4-BE49-F238E27FC236}">
                <a16:creationId xmlns:a16="http://schemas.microsoft.com/office/drawing/2014/main" id="{EC1F3A13-0524-83E3-FE60-BB46B3801D83}"/>
              </a:ext>
            </a:extLst>
          </p:cNvPr>
          <p:cNvSpPr txBox="1"/>
          <p:nvPr/>
        </p:nvSpPr>
        <p:spPr>
          <a:xfrm rot="16200000">
            <a:off x="2586976" y="955946"/>
            <a:ext cx="2135521" cy="253916"/>
          </a:xfrm>
          <a:prstGeom prst="rect">
            <a:avLst/>
          </a:prstGeom>
          <a:noFill/>
        </p:spPr>
        <p:txBody>
          <a:bodyPr wrap="none" rtlCol="0">
            <a:spAutoFit/>
          </a:bodyPr>
          <a:lstStyle/>
          <a:p>
            <a:r>
              <a:rPr lang="en-US" sz="1050" dirty="0"/>
              <a:t>HP12C 1982wk18 USA 2218A04935</a:t>
            </a:r>
          </a:p>
        </p:txBody>
      </p:sp>
      <p:sp>
        <p:nvSpPr>
          <p:cNvPr id="30" name="TextBox 29">
            <a:extLst>
              <a:ext uri="{FF2B5EF4-FFF2-40B4-BE49-F238E27FC236}">
                <a16:creationId xmlns:a16="http://schemas.microsoft.com/office/drawing/2014/main" id="{16028C91-2E18-BF3E-71C5-12C62D26EE73}"/>
              </a:ext>
            </a:extLst>
          </p:cNvPr>
          <p:cNvSpPr txBox="1"/>
          <p:nvPr/>
        </p:nvSpPr>
        <p:spPr>
          <a:xfrm rot="16200000">
            <a:off x="3284413" y="3212711"/>
            <a:ext cx="696024" cy="253916"/>
          </a:xfrm>
          <a:prstGeom prst="rect">
            <a:avLst/>
          </a:prstGeom>
          <a:noFill/>
        </p:spPr>
        <p:txBody>
          <a:bodyPr wrap="none" rtlCol="0">
            <a:spAutoFit/>
          </a:bodyPr>
          <a:lstStyle/>
          <a:p>
            <a:r>
              <a:rPr lang="en-US" sz="1050" dirty="0"/>
              <a:t>SST HP15</a:t>
            </a:r>
          </a:p>
        </p:txBody>
      </p:sp>
      <p:sp>
        <p:nvSpPr>
          <p:cNvPr id="31" name="TextBox 30">
            <a:extLst>
              <a:ext uri="{FF2B5EF4-FFF2-40B4-BE49-F238E27FC236}">
                <a16:creationId xmlns:a16="http://schemas.microsoft.com/office/drawing/2014/main" id="{F33ECE95-BC68-2B41-BFD3-1747BAACC03C}"/>
              </a:ext>
            </a:extLst>
          </p:cNvPr>
          <p:cNvSpPr txBox="1"/>
          <p:nvPr/>
        </p:nvSpPr>
        <p:spPr>
          <a:xfrm rot="16200000">
            <a:off x="2803391" y="5597409"/>
            <a:ext cx="1981633" cy="253916"/>
          </a:xfrm>
          <a:prstGeom prst="rect">
            <a:avLst/>
          </a:prstGeom>
          <a:noFill/>
        </p:spPr>
        <p:txBody>
          <a:bodyPr wrap="none" rtlCol="0">
            <a:spAutoFit/>
          </a:bodyPr>
          <a:lstStyle/>
          <a:p>
            <a:r>
              <a:rPr lang="en-US" sz="1050" dirty="0"/>
              <a:t>SST HP12 1982 USA 2222A#####</a:t>
            </a:r>
          </a:p>
        </p:txBody>
      </p:sp>
      <p:sp>
        <p:nvSpPr>
          <p:cNvPr id="32" name="TextBox 31">
            <a:extLst>
              <a:ext uri="{FF2B5EF4-FFF2-40B4-BE49-F238E27FC236}">
                <a16:creationId xmlns:a16="http://schemas.microsoft.com/office/drawing/2014/main" id="{05D179C4-ECDF-A512-CE11-0B0A0A30FB15}"/>
              </a:ext>
            </a:extLst>
          </p:cNvPr>
          <p:cNvSpPr txBox="1"/>
          <p:nvPr/>
        </p:nvSpPr>
        <p:spPr>
          <a:xfrm rot="16200000">
            <a:off x="7417912" y="848454"/>
            <a:ext cx="963725" cy="253916"/>
          </a:xfrm>
          <a:prstGeom prst="rect">
            <a:avLst/>
          </a:prstGeom>
          <a:noFill/>
        </p:spPr>
        <p:txBody>
          <a:bodyPr wrap="none" rtlCol="0">
            <a:spAutoFit/>
          </a:bodyPr>
          <a:lstStyle/>
          <a:p>
            <a:r>
              <a:rPr lang="en-US" sz="1050" dirty="0"/>
              <a:t>Post SST HP12</a:t>
            </a:r>
          </a:p>
        </p:txBody>
      </p:sp>
      <p:sp>
        <p:nvSpPr>
          <p:cNvPr id="33" name="TextBox 32">
            <a:extLst>
              <a:ext uri="{FF2B5EF4-FFF2-40B4-BE49-F238E27FC236}">
                <a16:creationId xmlns:a16="http://schemas.microsoft.com/office/drawing/2014/main" id="{02DC9228-8FD3-E196-90E8-136A99658C85}"/>
              </a:ext>
            </a:extLst>
          </p:cNvPr>
          <p:cNvSpPr txBox="1"/>
          <p:nvPr/>
        </p:nvSpPr>
        <p:spPr>
          <a:xfrm rot="16200000">
            <a:off x="6722523" y="3364773"/>
            <a:ext cx="2424062" cy="253916"/>
          </a:xfrm>
          <a:prstGeom prst="rect">
            <a:avLst/>
          </a:prstGeom>
          <a:noFill/>
        </p:spPr>
        <p:txBody>
          <a:bodyPr wrap="none" rtlCol="0">
            <a:spAutoFit/>
          </a:bodyPr>
          <a:lstStyle/>
          <a:p>
            <a:r>
              <a:rPr lang="en-US" sz="1050" dirty="0"/>
              <a:t>HP12C 1999wk29 Malaysia MY92902542</a:t>
            </a:r>
          </a:p>
        </p:txBody>
      </p:sp>
      <p:sp>
        <p:nvSpPr>
          <p:cNvPr id="34" name="TextBox 33">
            <a:extLst>
              <a:ext uri="{FF2B5EF4-FFF2-40B4-BE49-F238E27FC236}">
                <a16:creationId xmlns:a16="http://schemas.microsoft.com/office/drawing/2014/main" id="{F22C7773-BC0E-EC36-3621-B69B791B733C}"/>
              </a:ext>
            </a:extLst>
          </p:cNvPr>
          <p:cNvSpPr txBox="1"/>
          <p:nvPr/>
        </p:nvSpPr>
        <p:spPr>
          <a:xfrm rot="16200000">
            <a:off x="11043318" y="3362248"/>
            <a:ext cx="2082621" cy="253916"/>
          </a:xfrm>
          <a:prstGeom prst="rect">
            <a:avLst/>
          </a:prstGeom>
          <a:noFill/>
        </p:spPr>
        <p:txBody>
          <a:bodyPr wrap="none" rtlCol="0">
            <a:spAutoFit/>
          </a:bodyPr>
          <a:lstStyle/>
          <a:p>
            <a:r>
              <a:rPr lang="en-US" sz="1050" dirty="0"/>
              <a:t>HP12C 2012 </a:t>
            </a:r>
            <a:r>
              <a:rPr lang="en-US" sz="1050" dirty="0" err="1"/>
              <a:t>Invertec</a:t>
            </a:r>
            <a:r>
              <a:rPr lang="en-US" sz="1050" dirty="0"/>
              <a:t> 4CY2320481 </a:t>
            </a:r>
          </a:p>
        </p:txBody>
      </p:sp>
      <p:sp>
        <p:nvSpPr>
          <p:cNvPr id="35" name="TextBox 34">
            <a:extLst>
              <a:ext uri="{FF2B5EF4-FFF2-40B4-BE49-F238E27FC236}">
                <a16:creationId xmlns:a16="http://schemas.microsoft.com/office/drawing/2014/main" id="{A54AF9BD-C01E-BAC5-6E52-1A67810DE3C3}"/>
              </a:ext>
            </a:extLst>
          </p:cNvPr>
          <p:cNvSpPr txBox="1"/>
          <p:nvPr/>
        </p:nvSpPr>
        <p:spPr>
          <a:xfrm rot="16200000">
            <a:off x="11378668" y="5687261"/>
            <a:ext cx="1253869" cy="253916"/>
          </a:xfrm>
          <a:prstGeom prst="rect">
            <a:avLst/>
          </a:prstGeom>
          <a:noFill/>
        </p:spPr>
        <p:txBody>
          <a:bodyPr wrap="none" rtlCol="0">
            <a:spAutoFit/>
          </a:bodyPr>
          <a:lstStyle/>
          <a:p>
            <a:r>
              <a:rPr lang="en-US" sz="1050" dirty="0"/>
              <a:t>Swiss Micro DM15L</a:t>
            </a:r>
          </a:p>
        </p:txBody>
      </p:sp>
      <p:pic>
        <p:nvPicPr>
          <p:cNvPr id="38" name="Picture 37">
            <a:extLst>
              <a:ext uri="{FF2B5EF4-FFF2-40B4-BE49-F238E27FC236}">
                <a16:creationId xmlns:a16="http://schemas.microsoft.com/office/drawing/2014/main" id="{DCFC95F4-D688-13D9-6B01-B6DFA851C73B}"/>
              </a:ext>
            </a:extLst>
          </p:cNvPr>
          <p:cNvPicPr>
            <a:picLocks noChangeAspect="1"/>
          </p:cNvPicPr>
          <p:nvPr/>
        </p:nvPicPr>
        <p:blipFill rotWithShape="1">
          <a:blip r:embed="rId10"/>
          <a:srcRect l="18617" t="12265" r="10692" b="7902"/>
          <a:stretch/>
        </p:blipFill>
        <p:spPr>
          <a:xfrm>
            <a:off x="8355147" y="27285"/>
            <a:ext cx="3650456" cy="2241621"/>
          </a:xfrm>
          <a:prstGeom prst="rect">
            <a:avLst/>
          </a:prstGeom>
        </p:spPr>
      </p:pic>
      <p:sp>
        <p:nvSpPr>
          <p:cNvPr id="39" name="TextBox 38">
            <a:extLst>
              <a:ext uri="{FF2B5EF4-FFF2-40B4-BE49-F238E27FC236}">
                <a16:creationId xmlns:a16="http://schemas.microsoft.com/office/drawing/2014/main" id="{2215948A-7856-CC1A-5EC5-636DCF98A34A}"/>
              </a:ext>
            </a:extLst>
          </p:cNvPr>
          <p:cNvSpPr txBox="1"/>
          <p:nvPr/>
        </p:nvSpPr>
        <p:spPr>
          <a:xfrm rot="16200000">
            <a:off x="10932915" y="996006"/>
            <a:ext cx="2226892" cy="253916"/>
          </a:xfrm>
          <a:prstGeom prst="rect">
            <a:avLst/>
          </a:prstGeom>
          <a:noFill/>
        </p:spPr>
        <p:txBody>
          <a:bodyPr wrap="none" rtlCol="0">
            <a:spAutoFit/>
          </a:bodyPr>
          <a:lstStyle/>
          <a:p>
            <a:r>
              <a:rPr lang="en-US" sz="1050" dirty="0"/>
              <a:t>HP12C 2001wk17 China CN11700887</a:t>
            </a:r>
          </a:p>
        </p:txBody>
      </p:sp>
      <p:pic>
        <p:nvPicPr>
          <p:cNvPr id="2" name="Picture 1">
            <a:extLst>
              <a:ext uri="{FF2B5EF4-FFF2-40B4-BE49-F238E27FC236}">
                <a16:creationId xmlns:a16="http://schemas.microsoft.com/office/drawing/2014/main" id="{DDF3960E-8B68-F658-8CCE-8499B136E34C}"/>
              </a:ext>
            </a:extLst>
          </p:cNvPr>
          <p:cNvPicPr>
            <a:picLocks noChangeAspect="1"/>
          </p:cNvPicPr>
          <p:nvPr/>
        </p:nvPicPr>
        <p:blipFill rotWithShape="1">
          <a:blip r:embed="rId11">
            <a:extLst>
              <a:ext uri="{28A0092B-C50C-407E-A947-70E740481C1C}">
                <a14:useLocalDpi xmlns:a14="http://schemas.microsoft.com/office/drawing/2010/main" val="0"/>
              </a:ext>
            </a:extLst>
          </a:blip>
          <a:srcRect l="14914" t="4419" r="23877" b="10634"/>
          <a:stretch/>
        </p:blipFill>
        <p:spPr>
          <a:xfrm>
            <a:off x="-24048" y="8219"/>
            <a:ext cx="3596953" cy="2248313"/>
          </a:xfrm>
          <a:prstGeom prst="rect">
            <a:avLst/>
          </a:prstGeom>
        </p:spPr>
      </p:pic>
      <p:sp>
        <p:nvSpPr>
          <p:cNvPr id="6" name="TextBox 5">
            <a:extLst>
              <a:ext uri="{FF2B5EF4-FFF2-40B4-BE49-F238E27FC236}">
                <a16:creationId xmlns:a16="http://schemas.microsoft.com/office/drawing/2014/main" id="{AE9B53BF-BB60-21F9-7831-D6AE93B63628}"/>
              </a:ext>
            </a:extLst>
          </p:cNvPr>
          <p:cNvSpPr txBox="1"/>
          <p:nvPr/>
        </p:nvSpPr>
        <p:spPr>
          <a:xfrm>
            <a:off x="11915351" y="6626035"/>
            <a:ext cx="338554" cy="276999"/>
          </a:xfrm>
          <a:prstGeom prst="rect">
            <a:avLst/>
          </a:prstGeom>
          <a:noFill/>
        </p:spPr>
        <p:txBody>
          <a:bodyPr wrap="none" rtlCol="0">
            <a:spAutoFit/>
          </a:bodyPr>
          <a:lstStyle/>
          <a:p>
            <a:r>
              <a:rPr lang="en-US" sz="600" dirty="0"/>
              <a:t>cfm</a:t>
            </a:r>
          </a:p>
          <a:p>
            <a:r>
              <a:rPr lang="en-US" sz="600" dirty="0"/>
              <a:t>2022</a:t>
            </a:r>
            <a:endParaRPr lang="en-US" sz="1200" dirty="0"/>
          </a:p>
        </p:txBody>
      </p:sp>
    </p:spTree>
    <p:extLst>
      <p:ext uri="{BB962C8B-B14F-4D97-AF65-F5344CB8AC3E}">
        <p14:creationId xmlns:p14="http://schemas.microsoft.com/office/powerpoint/2010/main" val="3193563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F051A1-1C9E-3C10-37C4-DFD569D2328E}"/>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6563" t="4152" r="19693" b="6403"/>
          <a:stretch/>
        </p:blipFill>
        <p:spPr>
          <a:xfrm rot="16200000">
            <a:off x="1785967" y="4226124"/>
            <a:ext cx="3231580" cy="2013514"/>
          </a:xfrm>
        </p:spPr>
      </p:pic>
      <p:sp>
        <p:nvSpPr>
          <p:cNvPr id="16" name="Title 1">
            <a:extLst>
              <a:ext uri="{FF2B5EF4-FFF2-40B4-BE49-F238E27FC236}">
                <a16:creationId xmlns:a16="http://schemas.microsoft.com/office/drawing/2014/main" id="{E7CC27B2-FF6B-E7D5-16AA-392531D2A325}"/>
              </a:ext>
            </a:extLst>
          </p:cNvPr>
          <p:cNvSpPr txBox="1">
            <a:spLocks/>
          </p:cNvSpPr>
          <p:nvPr/>
        </p:nvSpPr>
        <p:spPr>
          <a:xfrm rot="16200000">
            <a:off x="-161187" y="2138097"/>
            <a:ext cx="1624815" cy="102159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Voyager System</a:t>
            </a:r>
          </a:p>
        </p:txBody>
      </p:sp>
      <p:sp>
        <p:nvSpPr>
          <p:cNvPr id="3" name="Slide Number Placeholder 2">
            <a:extLst>
              <a:ext uri="{FF2B5EF4-FFF2-40B4-BE49-F238E27FC236}">
                <a16:creationId xmlns:a16="http://schemas.microsoft.com/office/drawing/2014/main" id="{BE532E5D-FCBD-8350-AF2B-978EB4AE0CC7}"/>
              </a:ext>
            </a:extLst>
          </p:cNvPr>
          <p:cNvSpPr>
            <a:spLocks noGrp="1"/>
          </p:cNvSpPr>
          <p:nvPr>
            <p:ph type="sldNum" sz="quarter" idx="12"/>
          </p:nvPr>
        </p:nvSpPr>
        <p:spPr>
          <a:xfrm>
            <a:off x="8562507" y="10293351"/>
            <a:ext cx="2743200" cy="365125"/>
          </a:xfrm>
        </p:spPr>
        <p:txBody>
          <a:bodyPr/>
          <a:lstStyle/>
          <a:p>
            <a:fld id="{EFEBA2F1-E6BA-4FE4-99DF-179EB3A9F9BB}" type="slidenum">
              <a:rPr lang="en-US" smtClean="0"/>
              <a:t>35</a:t>
            </a:fld>
            <a:endParaRPr lang="en-US" dirty="0"/>
          </a:p>
        </p:txBody>
      </p:sp>
      <p:pic>
        <p:nvPicPr>
          <p:cNvPr id="4" name="Picture 3">
            <a:extLst>
              <a:ext uri="{FF2B5EF4-FFF2-40B4-BE49-F238E27FC236}">
                <a16:creationId xmlns:a16="http://schemas.microsoft.com/office/drawing/2014/main" id="{CA0091D2-16C9-A68A-A853-59E94EAB4D93}"/>
              </a:ext>
            </a:extLst>
          </p:cNvPr>
          <p:cNvPicPr>
            <a:picLocks noChangeAspect="1"/>
          </p:cNvPicPr>
          <p:nvPr/>
        </p:nvPicPr>
        <p:blipFill rotWithShape="1">
          <a:blip r:embed="rId4">
            <a:extLst>
              <a:ext uri="{28A0092B-C50C-407E-A947-70E740481C1C}">
                <a14:useLocalDpi xmlns:a14="http://schemas.microsoft.com/office/drawing/2010/main" val="0"/>
              </a:ext>
            </a:extLst>
          </a:blip>
          <a:srcRect l="13723" t="7041" r="23085" b="5447"/>
          <a:stretch/>
        </p:blipFill>
        <p:spPr>
          <a:xfrm rot="16200000">
            <a:off x="6718570" y="4178651"/>
            <a:ext cx="3328015" cy="2030682"/>
          </a:xfrm>
          <a:prstGeom prst="rect">
            <a:avLst/>
          </a:prstGeom>
        </p:spPr>
      </p:pic>
      <p:pic>
        <p:nvPicPr>
          <p:cNvPr id="12" name="Picture 11">
            <a:extLst>
              <a:ext uri="{FF2B5EF4-FFF2-40B4-BE49-F238E27FC236}">
                <a16:creationId xmlns:a16="http://schemas.microsoft.com/office/drawing/2014/main" id="{DB8A7201-840A-2689-2294-DDC315FA5CD2}"/>
              </a:ext>
            </a:extLst>
          </p:cNvPr>
          <p:cNvPicPr>
            <a:picLocks noChangeAspect="1"/>
          </p:cNvPicPr>
          <p:nvPr/>
        </p:nvPicPr>
        <p:blipFill rotWithShape="1">
          <a:blip r:embed="rId5">
            <a:extLst>
              <a:ext uri="{28A0092B-C50C-407E-A947-70E740481C1C}">
                <a14:useLocalDpi xmlns:a14="http://schemas.microsoft.com/office/drawing/2010/main" val="0"/>
              </a:ext>
            </a:extLst>
          </a:blip>
          <a:srcRect l="49392" t="16714" r="6324" b="22831"/>
          <a:stretch/>
        </p:blipFill>
        <p:spPr>
          <a:xfrm rot="16200000">
            <a:off x="9121891" y="4049484"/>
            <a:ext cx="3353653" cy="2244562"/>
          </a:xfrm>
          <a:prstGeom prst="rect">
            <a:avLst/>
          </a:prstGeom>
        </p:spPr>
      </p:pic>
      <p:pic>
        <p:nvPicPr>
          <p:cNvPr id="13" name="Picture 12">
            <a:extLst>
              <a:ext uri="{FF2B5EF4-FFF2-40B4-BE49-F238E27FC236}">
                <a16:creationId xmlns:a16="http://schemas.microsoft.com/office/drawing/2014/main" id="{A3E4BAD2-106D-340A-806A-BD5C1F9CA9CD}"/>
              </a:ext>
            </a:extLst>
          </p:cNvPr>
          <p:cNvPicPr>
            <a:picLocks noChangeAspect="1"/>
          </p:cNvPicPr>
          <p:nvPr/>
        </p:nvPicPr>
        <p:blipFill rotWithShape="1">
          <a:blip r:embed="rId6"/>
          <a:srcRect l="15160" t="14319" r="15213" b="5857"/>
          <a:stretch/>
        </p:blipFill>
        <p:spPr>
          <a:xfrm rot="16200000">
            <a:off x="9237938" y="620812"/>
            <a:ext cx="3341849" cy="2045925"/>
          </a:xfrm>
          <a:prstGeom prst="rect">
            <a:avLst/>
          </a:prstGeom>
        </p:spPr>
      </p:pic>
      <p:pic>
        <p:nvPicPr>
          <p:cNvPr id="17" name="Picture 16">
            <a:extLst>
              <a:ext uri="{FF2B5EF4-FFF2-40B4-BE49-F238E27FC236}">
                <a16:creationId xmlns:a16="http://schemas.microsoft.com/office/drawing/2014/main" id="{0A51C437-C4ED-0531-2975-CCC9F56767C1}"/>
              </a:ext>
            </a:extLst>
          </p:cNvPr>
          <p:cNvPicPr>
            <a:picLocks noChangeAspect="1"/>
          </p:cNvPicPr>
          <p:nvPr/>
        </p:nvPicPr>
        <p:blipFill rotWithShape="1">
          <a:blip r:embed="rId7">
            <a:extLst>
              <a:ext uri="{28A0092B-C50C-407E-A947-70E740481C1C}">
                <a14:useLocalDpi xmlns:a14="http://schemas.microsoft.com/office/drawing/2010/main" val="0"/>
              </a:ext>
            </a:extLst>
          </a:blip>
          <a:srcRect l="16875" t="7961" r="18438" b="5309"/>
          <a:stretch/>
        </p:blipFill>
        <p:spPr>
          <a:xfrm rot="16200000">
            <a:off x="1821677" y="573323"/>
            <a:ext cx="3227711" cy="2081065"/>
          </a:xfrm>
          <a:prstGeom prst="rect">
            <a:avLst/>
          </a:prstGeom>
        </p:spPr>
      </p:pic>
      <p:pic>
        <p:nvPicPr>
          <p:cNvPr id="20" name="Picture 19">
            <a:extLst>
              <a:ext uri="{FF2B5EF4-FFF2-40B4-BE49-F238E27FC236}">
                <a16:creationId xmlns:a16="http://schemas.microsoft.com/office/drawing/2014/main" id="{C3F56B26-7C57-EF60-CB82-C4020C204363}"/>
              </a:ext>
            </a:extLst>
          </p:cNvPr>
          <p:cNvPicPr>
            <a:picLocks noChangeAspect="1"/>
          </p:cNvPicPr>
          <p:nvPr/>
        </p:nvPicPr>
        <p:blipFill rotWithShape="1">
          <a:blip r:embed="rId8"/>
          <a:srcRect l="32503" t="22830" r="19545" b="17969"/>
          <a:stretch/>
        </p:blipFill>
        <p:spPr>
          <a:xfrm rot="16200000">
            <a:off x="4257100" y="589984"/>
            <a:ext cx="3286760" cy="2106792"/>
          </a:xfrm>
          <a:prstGeom prst="rect">
            <a:avLst/>
          </a:prstGeom>
        </p:spPr>
      </p:pic>
      <p:sp>
        <p:nvSpPr>
          <p:cNvPr id="22" name="TextBox 21">
            <a:extLst>
              <a:ext uri="{FF2B5EF4-FFF2-40B4-BE49-F238E27FC236}">
                <a16:creationId xmlns:a16="http://schemas.microsoft.com/office/drawing/2014/main" id="{8241F31F-D595-EBC4-DDB5-764CC35D83FE}"/>
              </a:ext>
            </a:extLst>
          </p:cNvPr>
          <p:cNvSpPr txBox="1"/>
          <p:nvPr/>
        </p:nvSpPr>
        <p:spPr>
          <a:xfrm rot="16200000">
            <a:off x="-247686" y="1337182"/>
            <a:ext cx="3506618" cy="769441"/>
          </a:xfrm>
          <a:prstGeom prst="rect">
            <a:avLst/>
          </a:prstGeom>
          <a:noFill/>
        </p:spPr>
        <p:txBody>
          <a:bodyPr wrap="square">
            <a:spAutoFit/>
          </a:bodyPr>
          <a:lstStyle/>
          <a:p>
            <a:r>
              <a:rPr lang="en-US" sz="1100" dirty="0"/>
              <a:t>“Why do this? So far as the user is concerned, all HP-12Cs work the same way and give the same results. Yet to some HP fans, and hardware hackers, this is not the whole story – we want to know how it works – and how it changes.”</a:t>
            </a:r>
          </a:p>
        </p:txBody>
      </p:sp>
      <p:sp>
        <p:nvSpPr>
          <p:cNvPr id="24" name="TextBox 23">
            <a:extLst>
              <a:ext uri="{FF2B5EF4-FFF2-40B4-BE49-F238E27FC236}">
                <a16:creationId xmlns:a16="http://schemas.microsoft.com/office/drawing/2014/main" id="{615F5AEE-E014-674E-256B-7501AD229422}"/>
              </a:ext>
            </a:extLst>
          </p:cNvPr>
          <p:cNvSpPr txBox="1"/>
          <p:nvPr/>
        </p:nvSpPr>
        <p:spPr>
          <a:xfrm rot="16200000">
            <a:off x="935107" y="905118"/>
            <a:ext cx="2344036" cy="461665"/>
          </a:xfrm>
          <a:prstGeom prst="rect">
            <a:avLst/>
          </a:prstGeom>
          <a:noFill/>
        </p:spPr>
        <p:txBody>
          <a:bodyPr wrap="square">
            <a:spAutoFit/>
          </a:bodyPr>
          <a:lstStyle/>
          <a:p>
            <a:r>
              <a:rPr lang="en-US" sz="800" dirty="0"/>
              <a:t>The HP-12C Project – Inside the Voyagers</a:t>
            </a:r>
          </a:p>
          <a:p>
            <a:r>
              <a:rPr lang="en-US" sz="800" dirty="0"/>
              <a:t>Tony </a:t>
            </a:r>
            <a:r>
              <a:rPr lang="en-US" sz="800" dirty="0" err="1"/>
              <a:t>Duell</a:t>
            </a:r>
            <a:r>
              <a:rPr lang="en-US" sz="800" dirty="0"/>
              <a:t>, #788 and </a:t>
            </a:r>
            <a:r>
              <a:rPr lang="en-US" sz="800" dirty="0" err="1"/>
              <a:t>W</a:t>
            </a:r>
            <a:r>
              <a:rPr lang="en-US" sz="800" dirty="0" err="1">
                <a:latin typeface="Abadi" panose="020B0604020104020204" pitchFamily="34" charset="0"/>
              </a:rPr>
              <a:t>ł</a:t>
            </a:r>
            <a:r>
              <a:rPr lang="en-US" sz="800" dirty="0" err="1"/>
              <a:t>odek</a:t>
            </a:r>
            <a:r>
              <a:rPr lang="en-US" sz="800" dirty="0"/>
              <a:t> </a:t>
            </a:r>
            <a:r>
              <a:rPr lang="en-US" sz="800" dirty="0" err="1"/>
              <a:t>Mier-Jędrzejowicz</a:t>
            </a:r>
            <a:r>
              <a:rPr lang="en-US" sz="800" dirty="0"/>
              <a:t>', #9</a:t>
            </a:r>
          </a:p>
          <a:p>
            <a:r>
              <a:rPr lang="en-US" sz="800" dirty="0"/>
              <a:t>Datafile V20N5 </a:t>
            </a:r>
          </a:p>
        </p:txBody>
      </p:sp>
      <p:pic>
        <p:nvPicPr>
          <p:cNvPr id="28" name="Picture 27">
            <a:extLst>
              <a:ext uri="{FF2B5EF4-FFF2-40B4-BE49-F238E27FC236}">
                <a16:creationId xmlns:a16="http://schemas.microsoft.com/office/drawing/2014/main" id="{D40C3A72-5A0A-557D-4DE6-41C05A5FD2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18225" y="336036"/>
            <a:ext cx="1796983" cy="1124911"/>
          </a:xfrm>
          <a:prstGeom prst="rect">
            <a:avLst/>
          </a:prstGeom>
        </p:spPr>
      </p:pic>
      <p:sp>
        <p:nvSpPr>
          <p:cNvPr id="29" name="TextBox 28">
            <a:extLst>
              <a:ext uri="{FF2B5EF4-FFF2-40B4-BE49-F238E27FC236}">
                <a16:creationId xmlns:a16="http://schemas.microsoft.com/office/drawing/2014/main" id="{EC1F3A13-0524-83E3-FE60-BB46B3801D83}"/>
              </a:ext>
            </a:extLst>
          </p:cNvPr>
          <p:cNvSpPr txBox="1"/>
          <p:nvPr/>
        </p:nvSpPr>
        <p:spPr>
          <a:xfrm rot="16200000">
            <a:off x="941826" y="4917547"/>
            <a:ext cx="2306416" cy="253916"/>
          </a:xfrm>
          <a:prstGeom prst="rect">
            <a:avLst/>
          </a:prstGeom>
          <a:noFill/>
        </p:spPr>
        <p:txBody>
          <a:bodyPr wrap="square" rtlCol="0">
            <a:spAutoFit/>
          </a:bodyPr>
          <a:lstStyle/>
          <a:p>
            <a:r>
              <a:rPr lang="en-US" sz="1050" dirty="0"/>
              <a:t>HP12C 1982wk18 USA 2218A04935</a:t>
            </a:r>
          </a:p>
        </p:txBody>
      </p:sp>
      <p:sp>
        <p:nvSpPr>
          <p:cNvPr id="30" name="TextBox 29">
            <a:extLst>
              <a:ext uri="{FF2B5EF4-FFF2-40B4-BE49-F238E27FC236}">
                <a16:creationId xmlns:a16="http://schemas.microsoft.com/office/drawing/2014/main" id="{16028C91-2E18-BF3E-71C5-12C62D26EE73}"/>
              </a:ext>
            </a:extLst>
          </p:cNvPr>
          <p:cNvSpPr txBox="1"/>
          <p:nvPr/>
        </p:nvSpPr>
        <p:spPr>
          <a:xfrm rot="16200000">
            <a:off x="4114464" y="5089302"/>
            <a:ext cx="696024" cy="253916"/>
          </a:xfrm>
          <a:prstGeom prst="rect">
            <a:avLst/>
          </a:prstGeom>
          <a:noFill/>
        </p:spPr>
        <p:txBody>
          <a:bodyPr wrap="none" rtlCol="0">
            <a:spAutoFit/>
          </a:bodyPr>
          <a:lstStyle/>
          <a:p>
            <a:r>
              <a:rPr lang="en-US" sz="1050" dirty="0"/>
              <a:t>SST HP15</a:t>
            </a:r>
          </a:p>
        </p:txBody>
      </p:sp>
      <p:sp>
        <p:nvSpPr>
          <p:cNvPr id="31" name="TextBox 30">
            <a:extLst>
              <a:ext uri="{FF2B5EF4-FFF2-40B4-BE49-F238E27FC236}">
                <a16:creationId xmlns:a16="http://schemas.microsoft.com/office/drawing/2014/main" id="{F33ECE95-BC68-2B41-BFD3-1747BAACC03C}"/>
              </a:ext>
            </a:extLst>
          </p:cNvPr>
          <p:cNvSpPr txBox="1"/>
          <p:nvPr/>
        </p:nvSpPr>
        <p:spPr>
          <a:xfrm rot="16200000">
            <a:off x="3586350" y="1486896"/>
            <a:ext cx="1981633" cy="253916"/>
          </a:xfrm>
          <a:prstGeom prst="rect">
            <a:avLst/>
          </a:prstGeom>
          <a:noFill/>
        </p:spPr>
        <p:txBody>
          <a:bodyPr wrap="none" rtlCol="0">
            <a:spAutoFit/>
          </a:bodyPr>
          <a:lstStyle/>
          <a:p>
            <a:r>
              <a:rPr lang="en-US" sz="1050" dirty="0"/>
              <a:t>SST HP12 1982 USA 2222A#####</a:t>
            </a:r>
          </a:p>
        </p:txBody>
      </p:sp>
      <p:sp>
        <p:nvSpPr>
          <p:cNvPr id="32" name="TextBox 31">
            <a:extLst>
              <a:ext uri="{FF2B5EF4-FFF2-40B4-BE49-F238E27FC236}">
                <a16:creationId xmlns:a16="http://schemas.microsoft.com/office/drawing/2014/main" id="{05D179C4-ECDF-A512-CE11-0B0A0A30FB15}"/>
              </a:ext>
            </a:extLst>
          </p:cNvPr>
          <p:cNvSpPr txBox="1"/>
          <p:nvPr/>
        </p:nvSpPr>
        <p:spPr>
          <a:xfrm rot="16200000">
            <a:off x="6674291" y="5059900"/>
            <a:ext cx="963725" cy="253916"/>
          </a:xfrm>
          <a:prstGeom prst="rect">
            <a:avLst/>
          </a:prstGeom>
          <a:noFill/>
        </p:spPr>
        <p:txBody>
          <a:bodyPr wrap="none" rtlCol="0">
            <a:spAutoFit/>
          </a:bodyPr>
          <a:lstStyle/>
          <a:p>
            <a:r>
              <a:rPr lang="en-US" sz="1050" dirty="0"/>
              <a:t>Post SST HP12</a:t>
            </a:r>
          </a:p>
        </p:txBody>
      </p:sp>
      <p:sp>
        <p:nvSpPr>
          <p:cNvPr id="33" name="TextBox 32">
            <a:extLst>
              <a:ext uri="{FF2B5EF4-FFF2-40B4-BE49-F238E27FC236}">
                <a16:creationId xmlns:a16="http://schemas.microsoft.com/office/drawing/2014/main" id="{02DC9228-8FD3-E196-90E8-136A99658C85}"/>
              </a:ext>
            </a:extLst>
          </p:cNvPr>
          <p:cNvSpPr txBox="1"/>
          <p:nvPr/>
        </p:nvSpPr>
        <p:spPr>
          <a:xfrm rot="16200000">
            <a:off x="8253322" y="5258185"/>
            <a:ext cx="2424062" cy="253916"/>
          </a:xfrm>
          <a:prstGeom prst="rect">
            <a:avLst/>
          </a:prstGeom>
          <a:noFill/>
        </p:spPr>
        <p:txBody>
          <a:bodyPr wrap="none" rtlCol="0">
            <a:spAutoFit/>
          </a:bodyPr>
          <a:lstStyle/>
          <a:p>
            <a:r>
              <a:rPr lang="en-US" sz="1050" dirty="0"/>
              <a:t>HP12C 1999wk29 Malaysia MY92902542</a:t>
            </a:r>
          </a:p>
        </p:txBody>
      </p:sp>
      <p:sp>
        <p:nvSpPr>
          <p:cNvPr id="34" name="TextBox 33">
            <a:extLst>
              <a:ext uri="{FF2B5EF4-FFF2-40B4-BE49-F238E27FC236}">
                <a16:creationId xmlns:a16="http://schemas.microsoft.com/office/drawing/2014/main" id="{F22C7773-BC0E-EC36-3621-B69B791B733C}"/>
              </a:ext>
            </a:extLst>
          </p:cNvPr>
          <p:cNvSpPr txBox="1"/>
          <p:nvPr/>
        </p:nvSpPr>
        <p:spPr>
          <a:xfrm rot="16200000">
            <a:off x="10973895" y="5217089"/>
            <a:ext cx="2082621" cy="253916"/>
          </a:xfrm>
          <a:prstGeom prst="rect">
            <a:avLst/>
          </a:prstGeom>
          <a:noFill/>
        </p:spPr>
        <p:txBody>
          <a:bodyPr wrap="none" rtlCol="0">
            <a:spAutoFit/>
          </a:bodyPr>
          <a:lstStyle/>
          <a:p>
            <a:r>
              <a:rPr lang="en-US" sz="1050" dirty="0"/>
              <a:t>HP12C 2012 </a:t>
            </a:r>
            <a:r>
              <a:rPr lang="en-US" sz="1050" dirty="0" err="1"/>
              <a:t>Invertec</a:t>
            </a:r>
            <a:r>
              <a:rPr lang="en-US" sz="1050" dirty="0"/>
              <a:t> 4CY2320481 </a:t>
            </a:r>
          </a:p>
        </p:txBody>
      </p:sp>
      <p:sp>
        <p:nvSpPr>
          <p:cNvPr id="35" name="TextBox 34">
            <a:extLst>
              <a:ext uri="{FF2B5EF4-FFF2-40B4-BE49-F238E27FC236}">
                <a16:creationId xmlns:a16="http://schemas.microsoft.com/office/drawing/2014/main" id="{A54AF9BD-C01E-BAC5-6E52-1A67810DE3C3}"/>
              </a:ext>
            </a:extLst>
          </p:cNvPr>
          <p:cNvSpPr txBox="1"/>
          <p:nvPr/>
        </p:nvSpPr>
        <p:spPr>
          <a:xfrm rot="16200000">
            <a:off x="11401001" y="1686945"/>
            <a:ext cx="1253869" cy="253916"/>
          </a:xfrm>
          <a:prstGeom prst="rect">
            <a:avLst/>
          </a:prstGeom>
          <a:noFill/>
        </p:spPr>
        <p:txBody>
          <a:bodyPr wrap="none" rtlCol="0">
            <a:spAutoFit/>
          </a:bodyPr>
          <a:lstStyle/>
          <a:p>
            <a:r>
              <a:rPr lang="en-US" sz="1050" dirty="0"/>
              <a:t>Swiss Micro DM15L</a:t>
            </a:r>
          </a:p>
        </p:txBody>
      </p:sp>
      <p:pic>
        <p:nvPicPr>
          <p:cNvPr id="38" name="Picture 37">
            <a:extLst>
              <a:ext uri="{FF2B5EF4-FFF2-40B4-BE49-F238E27FC236}">
                <a16:creationId xmlns:a16="http://schemas.microsoft.com/office/drawing/2014/main" id="{DCFC95F4-D688-13D9-6B01-B6DFA851C73B}"/>
              </a:ext>
            </a:extLst>
          </p:cNvPr>
          <p:cNvPicPr>
            <a:picLocks noChangeAspect="1"/>
          </p:cNvPicPr>
          <p:nvPr/>
        </p:nvPicPr>
        <p:blipFill rotWithShape="1">
          <a:blip r:embed="rId10"/>
          <a:srcRect l="19101" t="13225" r="11407" b="7902"/>
          <a:stretch/>
        </p:blipFill>
        <p:spPr>
          <a:xfrm rot="16200000">
            <a:off x="6796496" y="644970"/>
            <a:ext cx="3240909" cy="2042671"/>
          </a:xfrm>
          <a:prstGeom prst="rect">
            <a:avLst/>
          </a:prstGeom>
        </p:spPr>
      </p:pic>
      <p:sp>
        <p:nvSpPr>
          <p:cNvPr id="39" name="TextBox 38">
            <a:extLst>
              <a:ext uri="{FF2B5EF4-FFF2-40B4-BE49-F238E27FC236}">
                <a16:creationId xmlns:a16="http://schemas.microsoft.com/office/drawing/2014/main" id="{2215948A-7856-CC1A-5EC5-636DCF98A34A}"/>
              </a:ext>
            </a:extLst>
          </p:cNvPr>
          <p:cNvSpPr txBox="1"/>
          <p:nvPr/>
        </p:nvSpPr>
        <p:spPr>
          <a:xfrm rot="16200000">
            <a:off x="8387521" y="1706312"/>
            <a:ext cx="2226892" cy="253916"/>
          </a:xfrm>
          <a:prstGeom prst="rect">
            <a:avLst/>
          </a:prstGeom>
          <a:noFill/>
        </p:spPr>
        <p:txBody>
          <a:bodyPr wrap="none" rtlCol="0">
            <a:spAutoFit/>
          </a:bodyPr>
          <a:lstStyle/>
          <a:p>
            <a:r>
              <a:rPr lang="en-US" sz="1050" dirty="0"/>
              <a:t>HP12C 2001wk17 China CN11700887</a:t>
            </a:r>
          </a:p>
        </p:txBody>
      </p:sp>
      <p:pic>
        <p:nvPicPr>
          <p:cNvPr id="2" name="Picture 1">
            <a:extLst>
              <a:ext uri="{FF2B5EF4-FFF2-40B4-BE49-F238E27FC236}">
                <a16:creationId xmlns:a16="http://schemas.microsoft.com/office/drawing/2014/main" id="{DDF3960E-8B68-F658-8CCE-8499B136E34C}"/>
              </a:ext>
            </a:extLst>
          </p:cNvPr>
          <p:cNvPicPr>
            <a:picLocks noChangeAspect="1"/>
          </p:cNvPicPr>
          <p:nvPr/>
        </p:nvPicPr>
        <p:blipFill rotWithShape="1">
          <a:blip r:embed="rId11">
            <a:extLst>
              <a:ext uri="{28A0092B-C50C-407E-A947-70E740481C1C}">
                <a14:useLocalDpi xmlns:a14="http://schemas.microsoft.com/office/drawing/2010/main" val="0"/>
              </a:ext>
            </a:extLst>
          </a:blip>
          <a:srcRect l="14914" t="4419" r="23877" b="10634"/>
          <a:stretch/>
        </p:blipFill>
        <p:spPr>
          <a:xfrm rot="16200000">
            <a:off x="-634972" y="4230790"/>
            <a:ext cx="3240909" cy="2013512"/>
          </a:xfrm>
          <a:prstGeom prst="rect">
            <a:avLst/>
          </a:prstGeom>
        </p:spPr>
      </p:pic>
      <p:pic>
        <p:nvPicPr>
          <p:cNvPr id="6" name="Picture 5">
            <a:extLst>
              <a:ext uri="{FF2B5EF4-FFF2-40B4-BE49-F238E27FC236}">
                <a16:creationId xmlns:a16="http://schemas.microsoft.com/office/drawing/2014/main" id="{88F2E246-FAC5-5DCC-4CE9-52C30035BA6F}"/>
              </a:ext>
            </a:extLst>
          </p:cNvPr>
          <p:cNvPicPr>
            <a:picLocks noChangeAspect="1"/>
          </p:cNvPicPr>
          <p:nvPr/>
        </p:nvPicPr>
        <p:blipFill rotWithShape="1">
          <a:blip r:embed="rId12"/>
          <a:srcRect l="22887" t="12653" r="17382" b="28227"/>
          <a:stretch/>
        </p:blipFill>
        <p:spPr>
          <a:xfrm rot="16200000">
            <a:off x="4348911" y="4115264"/>
            <a:ext cx="3240909" cy="2244562"/>
          </a:xfrm>
          <a:prstGeom prst="rect">
            <a:avLst/>
          </a:prstGeom>
        </p:spPr>
      </p:pic>
      <p:sp>
        <p:nvSpPr>
          <p:cNvPr id="7" name="TextBox 6">
            <a:extLst>
              <a:ext uri="{FF2B5EF4-FFF2-40B4-BE49-F238E27FC236}">
                <a16:creationId xmlns:a16="http://schemas.microsoft.com/office/drawing/2014/main" id="{2F6484FD-9CC8-D2C9-DB91-7DE513DA140D}"/>
              </a:ext>
            </a:extLst>
          </p:cNvPr>
          <p:cNvSpPr txBox="1"/>
          <p:nvPr/>
        </p:nvSpPr>
        <p:spPr>
          <a:xfrm rot="16200000">
            <a:off x="6593123" y="1459622"/>
            <a:ext cx="963725" cy="253916"/>
          </a:xfrm>
          <a:prstGeom prst="rect">
            <a:avLst/>
          </a:prstGeom>
          <a:noFill/>
        </p:spPr>
        <p:txBody>
          <a:bodyPr wrap="none" rtlCol="0">
            <a:spAutoFit/>
          </a:bodyPr>
          <a:lstStyle/>
          <a:p>
            <a:r>
              <a:rPr lang="en-US" sz="1050" dirty="0"/>
              <a:t>Post SST HP12</a:t>
            </a:r>
          </a:p>
        </p:txBody>
      </p:sp>
      <p:sp>
        <p:nvSpPr>
          <p:cNvPr id="8" name="TextBox 7">
            <a:extLst>
              <a:ext uri="{FF2B5EF4-FFF2-40B4-BE49-F238E27FC236}">
                <a16:creationId xmlns:a16="http://schemas.microsoft.com/office/drawing/2014/main" id="{71027324-B108-8EA9-9C13-F4C33D41A74A}"/>
              </a:ext>
            </a:extLst>
          </p:cNvPr>
          <p:cNvSpPr txBox="1"/>
          <p:nvPr/>
        </p:nvSpPr>
        <p:spPr>
          <a:xfrm rot="16200000">
            <a:off x="11885875" y="28081"/>
            <a:ext cx="363940" cy="307777"/>
          </a:xfrm>
          <a:prstGeom prst="rect">
            <a:avLst/>
          </a:prstGeom>
          <a:noFill/>
        </p:spPr>
        <p:txBody>
          <a:bodyPr wrap="square" rtlCol="0">
            <a:spAutoFit/>
          </a:bodyPr>
          <a:lstStyle/>
          <a:p>
            <a:r>
              <a:rPr lang="en-US" sz="700" dirty="0"/>
              <a:t>cfm</a:t>
            </a:r>
          </a:p>
          <a:p>
            <a:r>
              <a:rPr lang="en-US" sz="700" dirty="0"/>
              <a:t>2022                                                                                                                                             </a:t>
            </a:r>
            <a:endParaRPr lang="en-US" sz="1400" dirty="0"/>
          </a:p>
        </p:txBody>
      </p:sp>
    </p:spTree>
    <p:extLst>
      <p:ext uri="{BB962C8B-B14F-4D97-AF65-F5344CB8AC3E}">
        <p14:creationId xmlns:p14="http://schemas.microsoft.com/office/powerpoint/2010/main" val="937961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52FD8-2945-8C18-A074-C011F2CA0021}"/>
              </a:ext>
            </a:extLst>
          </p:cNvPr>
          <p:cNvSpPr/>
          <p:nvPr/>
        </p:nvSpPr>
        <p:spPr>
          <a:xfrm>
            <a:off x="42242" y="5756366"/>
            <a:ext cx="1159543" cy="1101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0E9865D6-4745-8551-DC3B-BE79AF260650}"/>
              </a:ext>
            </a:extLst>
          </p:cNvPr>
          <p:cNvSpPr>
            <a:spLocks noGrp="1"/>
          </p:cNvSpPr>
          <p:nvPr>
            <p:ph type="sldNum" sz="quarter" idx="12"/>
          </p:nvPr>
        </p:nvSpPr>
        <p:spPr/>
        <p:txBody>
          <a:bodyPr/>
          <a:lstStyle/>
          <a:p>
            <a:fld id="{EFEBA2F1-E6BA-4FE4-99DF-179EB3A9F9BB}" type="slidenum">
              <a:rPr lang="en-US" smtClean="0"/>
              <a:t>36</a:t>
            </a:fld>
            <a:endParaRPr lang="en-US" dirty="0"/>
          </a:p>
        </p:txBody>
      </p:sp>
      <p:pic>
        <p:nvPicPr>
          <p:cNvPr id="6" name="Picture 5">
            <a:extLst>
              <a:ext uri="{FF2B5EF4-FFF2-40B4-BE49-F238E27FC236}">
                <a16:creationId xmlns:a16="http://schemas.microsoft.com/office/drawing/2014/main" id="{88FE1C20-6C0A-499B-6AD8-339FAE3EB51B}"/>
              </a:ext>
            </a:extLst>
          </p:cNvPr>
          <p:cNvPicPr>
            <a:picLocks noChangeAspect="1"/>
          </p:cNvPicPr>
          <p:nvPr/>
        </p:nvPicPr>
        <p:blipFill rotWithShape="1">
          <a:blip r:embed="rId3">
            <a:clrChange>
              <a:clrFrom>
                <a:srgbClr val="FFFFFF"/>
              </a:clrFrom>
              <a:clrTo>
                <a:srgbClr val="FFFFFF">
                  <a:alpha val="0"/>
                </a:srgbClr>
              </a:clrTo>
            </a:clrChange>
            <a:alphaModFix/>
          </a:blip>
          <a:srcRect l="31091" t="33089" r="39303" b="24398"/>
          <a:stretch/>
        </p:blipFill>
        <p:spPr>
          <a:xfrm>
            <a:off x="3287486" y="531040"/>
            <a:ext cx="4759234" cy="5796740"/>
          </a:xfrm>
          <a:prstGeom prst="rect">
            <a:avLst/>
          </a:prstGeom>
        </p:spPr>
      </p:pic>
    </p:spTree>
    <p:extLst>
      <p:ext uri="{BB962C8B-B14F-4D97-AF65-F5344CB8AC3E}">
        <p14:creationId xmlns:p14="http://schemas.microsoft.com/office/powerpoint/2010/main" val="3073437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C9DAB-8978-A5E6-08DB-331444529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329" y="0"/>
            <a:ext cx="5299364" cy="6858000"/>
          </a:xfrm>
          <a:prstGeom prst="rect">
            <a:avLst/>
          </a:prstGeom>
        </p:spPr>
      </p:pic>
      <p:sp>
        <p:nvSpPr>
          <p:cNvPr id="4" name="TextBox 3">
            <a:extLst>
              <a:ext uri="{FF2B5EF4-FFF2-40B4-BE49-F238E27FC236}">
                <a16:creationId xmlns:a16="http://schemas.microsoft.com/office/drawing/2014/main" id="{0F51A301-3C42-AF4E-894C-4B0A79616664}"/>
              </a:ext>
            </a:extLst>
          </p:cNvPr>
          <p:cNvSpPr txBox="1"/>
          <p:nvPr/>
        </p:nvSpPr>
        <p:spPr>
          <a:xfrm>
            <a:off x="6528691" y="2461846"/>
            <a:ext cx="3712589" cy="338554"/>
          </a:xfrm>
          <a:prstGeom prst="rect">
            <a:avLst/>
          </a:prstGeom>
          <a:noFill/>
        </p:spPr>
        <p:txBody>
          <a:bodyPr wrap="square" rtlCol="0">
            <a:spAutoFit/>
          </a:bodyPr>
          <a:lstStyle/>
          <a:p>
            <a:r>
              <a:rPr lang="en-US" sz="1600" b="1" dirty="0"/>
              <a:t>High pinout Quad Flat Pak (QFP) package</a:t>
            </a:r>
          </a:p>
        </p:txBody>
      </p:sp>
      <p:sp>
        <p:nvSpPr>
          <p:cNvPr id="5" name="TextBox 4">
            <a:extLst>
              <a:ext uri="{FF2B5EF4-FFF2-40B4-BE49-F238E27FC236}">
                <a16:creationId xmlns:a16="http://schemas.microsoft.com/office/drawing/2014/main" id="{0E45D7A1-A56D-4454-B750-E9746348E75F}"/>
              </a:ext>
            </a:extLst>
          </p:cNvPr>
          <p:cNvSpPr txBox="1"/>
          <p:nvPr/>
        </p:nvSpPr>
        <p:spPr>
          <a:xfrm>
            <a:off x="6528692" y="4026822"/>
            <a:ext cx="4822853" cy="2308324"/>
          </a:xfrm>
          <a:prstGeom prst="rect">
            <a:avLst/>
          </a:prstGeom>
          <a:noFill/>
        </p:spPr>
        <p:txBody>
          <a:bodyPr wrap="square" rtlCol="0">
            <a:spAutoFit/>
          </a:bodyPr>
          <a:lstStyle/>
          <a:p>
            <a:r>
              <a:rPr lang="en-US" sz="1600" b="1" dirty="0"/>
              <a:t>Voyager required the largest CMOS chip yet done </a:t>
            </a:r>
            <a:r>
              <a:rPr lang="en-US" sz="1600" dirty="0"/>
              <a:t>in our shop … “</a:t>
            </a:r>
            <a:r>
              <a:rPr lang="en-US" sz="1600" i="1" dirty="0"/>
              <a:t>even though this is too big for large scale production</a:t>
            </a:r>
            <a:r>
              <a:rPr lang="en-US" sz="1600" dirty="0"/>
              <a:t> in our present CMOS process, we built tens of thousands of these circuits and made introduction of the new calculators possible months earlier…”</a:t>
            </a:r>
          </a:p>
          <a:p>
            <a:endParaRPr lang="en-US" sz="1600" dirty="0"/>
          </a:p>
          <a:p>
            <a:r>
              <a:rPr lang="en-US" sz="1600" dirty="0"/>
              <a:t>“Our new, higher density MOS process will be starting up early next year and will make our in-house capability cost effective”</a:t>
            </a:r>
          </a:p>
        </p:txBody>
      </p:sp>
      <p:sp>
        <p:nvSpPr>
          <p:cNvPr id="6" name="TextBox 5">
            <a:extLst>
              <a:ext uri="{FF2B5EF4-FFF2-40B4-BE49-F238E27FC236}">
                <a16:creationId xmlns:a16="http://schemas.microsoft.com/office/drawing/2014/main" id="{D5D4E1C9-C2AD-965F-6994-3FE6BADF2CA7}"/>
              </a:ext>
            </a:extLst>
          </p:cNvPr>
          <p:cNvSpPr txBox="1"/>
          <p:nvPr/>
        </p:nvSpPr>
        <p:spPr>
          <a:xfrm>
            <a:off x="6528691" y="745089"/>
            <a:ext cx="4469197" cy="646331"/>
          </a:xfrm>
          <a:prstGeom prst="rect">
            <a:avLst/>
          </a:prstGeom>
          <a:noFill/>
        </p:spPr>
        <p:txBody>
          <a:bodyPr wrap="square" rtlCol="0">
            <a:spAutoFit/>
          </a:bodyPr>
          <a:lstStyle/>
          <a:p>
            <a:r>
              <a:rPr lang="en-US" b="1" dirty="0"/>
              <a:t>Voyager’s two major challenges for the Corvallis Components Operation</a:t>
            </a:r>
          </a:p>
        </p:txBody>
      </p:sp>
      <p:pic>
        <p:nvPicPr>
          <p:cNvPr id="7" name="Picture 6">
            <a:extLst>
              <a:ext uri="{FF2B5EF4-FFF2-40B4-BE49-F238E27FC236}">
                <a16:creationId xmlns:a16="http://schemas.microsoft.com/office/drawing/2014/main" id="{66FACCE5-2D1F-FD2F-877F-2397B66FA1BF}"/>
              </a:ext>
            </a:extLst>
          </p:cNvPr>
          <p:cNvPicPr>
            <a:picLocks noChangeAspect="1"/>
          </p:cNvPicPr>
          <p:nvPr/>
        </p:nvPicPr>
        <p:blipFill rotWithShape="1">
          <a:blip r:embed="rId4">
            <a:extLst>
              <a:ext uri="{28A0092B-C50C-407E-A947-70E740481C1C}">
                <a14:useLocalDpi xmlns:a14="http://schemas.microsoft.com/office/drawing/2010/main" val="0"/>
              </a:ext>
            </a:extLst>
          </a:blip>
          <a:srcRect l="18797" r="42778"/>
          <a:stretch/>
        </p:blipFill>
        <p:spPr>
          <a:xfrm>
            <a:off x="10360023" y="1741715"/>
            <a:ext cx="1750318" cy="2051577"/>
          </a:xfrm>
          <a:prstGeom prst="rect">
            <a:avLst/>
          </a:prstGeom>
        </p:spPr>
      </p:pic>
      <p:sp>
        <p:nvSpPr>
          <p:cNvPr id="2" name="TextBox 1">
            <a:extLst>
              <a:ext uri="{FF2B5EF4-FFF2-40B4-BE49-F238E27FC236}">
                <a16:creationId xmlns:a16="http://schemas.microsoft.com/office/drawing/2014/main" id="{6C1B6C5F-CF2E-96C5-9F02-31DC78461AC2}"/>
              </a:ext>
            </a:extLst>
          </p:cNvPr>
          <p:cNvSpPr txBox="1"/>
          <p:nvPr/>
        </p:nvSpPr>
        <p:spPr>
          <a:xfrm>
            <a:off x="10842061" y="1508185"/>
            <a:ext cx="712054" cy="276999"/>
          </a:xfrm>
          <a:prstGeom prst="rect">
            <a:avLst/>
          </a:prstGeom>
          <a:noFill/>
        </p:spPr>
        <p:txBody>
          <a:bodyPr wrap="none" rtlCol="0">
            <a:spAutoFit/>
          </a:bodyPr>
          <a:lstStyle/>
          <a:p>
            <a:r>
              <a:rPr lang="en-US" sz="1200" dirty="0"/>
              <a:t>44p QFP</a:t>
            </a:r>
          </a:p>
        </p:txBody>
      </p:sp>
      <p:sp>
        <p:nvSpPr>
          <p:cNvPr id="8" name="Slide Number Placeholder 7">
            <a:extLst>
              <a:ext uri="{FF2B5EF4-FFF2-40B4-BE49-F238E27FC236}">
                <a16:creationId xmlns:a16="http://schemas.microsoft.com/office/drawing/2014/main" id="{5B699D2D-5FA0-7CF8-B14B-2BCCB1611198}"/>
              </a:ext>
            </a:extLst>
          </p:cNvPr>
          <p:cNvSpPr>
            <a:spLocks noGrp="1"/>
          </p:cNvSpPr>
          <p:nvPr>
            <p:ph type="sldNum" sz="quarter" idx="12"/>
          </p:nvPr>
        </p:nvSpPr>
        <p:spPr/>
        <p:txBody>
          <a:bodyPr/>
          <a:lstStyle/>
          <a:p>
            <a:fld id="{EFEBA2F1-E6BA-4FE4-99DF-179EB3A9F9BB}" type="slidenum">
              <a:rPr lang="en-US" smtClean="0"/>
              <a:t>4</a:t>
            </a:fld>
            <a:endParaRPr lang="en-US" dirty="0"/>
          </a:p>
        </p:txBody>
      </p:sp>
    </p:spTree>
    <p:extLst>
      <p:ext uri="{BB962C8B-B14F-4D97-AF65-F5344CB8AC3E}">
        <p14:creationId xmlns:p14="http://schemas.microsoft.com/office/powerpoint/2010/main" val="255900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DA52F4-9589-C4D6-9128-41E9AD17F524}"/>
              </a:ext>
            </a:extLst>
          </p:cNvPr>
          <p:cNvSpPr>
            <a:spLocks noGrp="1"/>
          </p:cNvSpPr>
          <p:nvPr>
            <p:ph type="title"/>
          </p:nvPr>
        </p:nvSpPr>
        <p:spPr>
          <a:xfrm>
            <a:off x="528099" y="261758"/>
            <a:ext cx="10515600" cy="1325563"/>
          </a:xfrm>
        </p:spPr>
        <p:txBody>
          <a:bodyPr/>
          <a:lstStyle/>
          <a:p>
            <a:r>
              <a:rPr lang="en-US" dirty="0"/>
              <a:t>SST Project Goals</a:t>
            </a:r>
          </a:p>
        </p:txBody>
      </p:sp>
      <p:sp>
        <p:nvSpPr>
          <p:cNvPr id="4" name="Content Placeholder 3">
            <a:extLst>
              <a:ext uri="{FF2B5EF4-FFF2-40B4-BE49-F238E27FC236}">
                <a16:creationId xmlns:a16="http://schemas.microsoft.com/office/drawing/2014/main" id="{EFE4F42B-A35A-D3ED-B4DF-15476F1069D7}"/>
              </a:ext>
            </a:extLst>
          </p:cNvPr>
          <p:cNvSpPr>
            <a:spLocks noGrp="1"/>
          </p:cNvSpPr>
          <p:nvPr>
            <p:ph idx="1"/>
          </p:nvPr>
        </p:nvSpPr>
        <p:spPr>
          <a:xfrm>
            <a:off x="310101" y="1825625"/>
            <a:ext cx="11704319" cy="4351338"/>
          </a:xfrm>
        </p:spPr>
        <p:txBody>
          <a:bodyPr>
            <a:normAutofit/>
          </a:bodyPr>
          <a:lstStyle/>
          <a:p>
            <a:r>
              <a:rPr lang="en-US" dirty="0"/>
              <a:t>Voyager doing well</a:t>
            </a:r>
          </a:p>
          <a:p>
            <a:r>
              <a:rPr lang="en-US" dirty="0"/>
              <a:t>Voyager was high volume (for HP)</a:t>
            </a:r>
          </a:p>
          <a:p>
            <a:r>
              <a:rPr lang="en-US" dirty="0"/>
              <a:t>Wanted to cost reduce Voyager</a:t>
            </a:r>
          </a:p>
          <a:p>
            <a:pPr lvl="1"/>
            <a:r>
              <a:rPr lang="en-US" dirty="0"/>
              <a:t>Reduce number of ICs from 2 to 1 for HP10, HP11, HP12, HP16 and</a:t>
            </a:r>
          </a:p>
          <a:p>
            <a:pPr lvl="1"/>
            <a:r>
              <a:rPr lang="en-US" dirty="0"/>
              <a:t>Reduce number of ICs from 3 to 2 for HP15</a:t>
            </a:r>
          </a:p>
          <a:p>
            <a:pPr lvl="1"/>
            <a:r>
              <a:rPr lang="en-US" dirty="0"/>
              <a:t>Use a 2 layer PCB</a:t>
            </a:r>
          </a:p>
          <a:p>
            <a:r>
              <a:rPr lang="en-US" dirty="0"/>
              <a:t>SST viewed as a </a:t>
            </a:r>
            <a:r>
              <a:rPr lang="en-US" i="1" dirty="0"/>
              <a:t>short term </a:t>
            </a:r>
            <a:r>
              <a:rPr lang="en-US" dirty="0"/>
              <a:t>cost reduction as Voyager would be replaced by Pioneer with 1-2 years</a:t>
            </a:r>
          </a:p>
          <a:p>
            <a:pPr lvl="1"/>
            <a:endParaRPr lang="en-US" dirty="0"/>
          </a:p>
          <a:p>
            <a:endParaRPr lang="en-US" dirty="0"/>
          </a:p>
          <a:p>
            <a:pPr lvl="1"/>
            <a:endParaRPr lang="en-US" dirty="0"/>
          </a:p>
        </p:txBody>
      </p:sp>
      <p:sp>
        <p:nvSpPr>
          <p:cNvPr id="2" name="Slide Number Placeholder 1">
            <a:extLst>
              <a:ext uri="{FF2B5EF4-FFF2-40B4-BE49-F238E27FC236}">
                <a16:creationId xmlns:a16="http://schemas.microsoft.com/office/drawing/2014/main" id="{FFC34CB6-D529-EF06-2AA2-20E11B979EED}"/>
              </a:ext>
            </a:extLst>
          </p:cNvPr>
          <p:cNvSpPr>
            <a:spLocks noGrp="1"/>
          </p:cNvSpPr>
          <p:nvPr>
            <p:ph type="sldNum" sz="quarter" idx="12"/>
          </p:nvPr>
        </p:nvSpPr>
        <p:spPr/>
        <p:txBody>
          <a:bodyPr/>
          <a:lstStyle/>
          <a:p>
            <a:fld id="{EFEBA2F1-E6BA-4FE4-99DF-179EB3A9F9BB}" type="slidenum">
              <a:rPr lang="en-US" smtClean="0"/>
              <a:t>5</a:t>
            </a:fld>
            <a:endParaRPr lang="en-US" dirty="0"/>
          </a:p>
        </p:txBody>
      </p:sp>
    </p:spTree>
    <p:extLst>
      <p:ext uri="{BB962C8B-B14F-4D97-AF65-F5344CB8AC3E}">
        <p14:creationId xmlns:p14="http://schemas.microsoft.com/office/powerpoint/2010/main" val="1489098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04F032-497C-3F23-60B2-E2C85D1AF927}"/>
              </a:ext>
            </a:extLst>
          </p:cNvPr>
          <p:cNvPicPr>
            <a:picLocks noChangeAspect="1"/>
          </p:cNvPicPr>
          <p:nvPr/>
        </p:nvPicPr>
        <p:blipFill rotWithShape="1">
          <a:blip r:embed="rId3"/>
          <a:srcRect b="18131"/>
          <a:stretch/>
        </p:blipFill>
        <p:spPr>
          <a:xfrm>
            <a:off x="0" y="0"/>
            <a:ext cx="12192000" cy="5614587"/>
          </a:xfrm>
          <a:prstGeom prst="rect">
            <a:avLst/>
          </a:prstGeom>
        </p:spPr>
      </p:pic>
      <p:sp>
        <p:nvSpPr>
          <p:cNvPr id="2" name="TextBox 1">
            <a:extLst>
              <a:ext uri="{FF2B5EF4-FFF2-40B4-BE49-F238E27FC236}">
                <a16:creationId xmlns:a16="http://schemas.microsoft.com/office/drawing/2014/main" id="{8420788F-0854-CE24-5BFB-F9E9D7C47E95}"/>
              </a:ext>
            </a:extLst>
          </p:cNvPr>
          <p:cNvSpPr txBox="1"/>
          <p:nvPr/>
        </p:nvSpPr>
        <p:spPr>
          <a:xfrm>
            <a:off x="492033" y="4947691"/>
            <a:ext cx="1257588" cy="307777"/>
          </a:xfrm>
          <a:prstGeom prst="rect">
            <a:avLst/>
          </a:prstGeom>
          <a:noFill/>
        </p:spPr>
        <p:txBody>
          <a:bodyPr wrap="none" rtlCol="0">
            <a:spAutoFit/>
          </a:bodyPr>
          <a:lstStyle/>
          <a:p>
            <a:r>
              <a:rPr lang="en-US" sz="1400" dirty="0">
                <a:solidFill>
                  <a:srgbClr val="0000FF"/>
                </a:solidFill>
              </a:rPr>
              <a:t>Why Corvallis?</a:t>
            </a:r>
          </a:p>
        </p:txBody>
      </p:sp>
      <p:sp>
        <p:nvSpPr>
          <p:cNvPr id="3" name="TextBox 2">
            <a:extLst>
              <a:ext uri="{FF2B5EF4-FFF2-40B4-BE49-F238E27FC236}">
                <a16:creationId xmlns:a16="http://schemas.microsoft.com/office/drawing/2014/main" id="{D21F2A40-9D2A-D259-BEF9-9E84896E460E}"/>
              </a:ext>
            </a:extLst>
          </p:cNvPr>
          <p:cNvSpPr txBox="1"/>
          <p:nvPr/>
        </p:nvSpPr>
        <p:spPr>
          <a:xfrm>
            <a:off x="492033" y="5101710"/>
            <a:ext cx="1589538" cy="307777"/>
          </a:xfrm>
          <a:prstGeom prst="rect">
            <a:avLst/>
          </a:prstGeom>
          <a:noFill/>
        </p:spPr>
        <p:txBody>
          <a:bodyPr wrap="none" rtlCol="0">
            <a:spAutoFit/>
          </a:bodyPr>
          <a:lstStyle/>
          <a:p>
            <a:r>
              <a:rPr lang="en-US" sz="1400" dirty="0">
                <a:solidFill>
                  <a:srgbClr val="0000FF"/>
                </a:solidFill>
              </a:rPr>
              <a:t>Corvallis CMOS Fab</a:t>
            </a:r>
          </a:p>
        </p:txBody>
      </p:sp>
      <p:sp>
        <p:nvSpPr>
          <p:cNvPr id="4" name="Slide Number Placeholder 3">
            <a:extLst>
              <a:ext uri="{FF2B5EF4-FFF2-40B4-BE49-F238E27FC236}">
                <a16:creationId xmlns:a16="http://schemas.microsoft.com/office/drawing/2014/main" id="{0F1C7B88-0335-9865-6C87-C3F5F4A02ED8}"/>
              </a:ext>
            </a:extLst>
          </p:cNvPr>
          <p:cNvSpPr>
            <a:spLocks noGrp="1"/>
          </p:cNvSpPr>
          <p:nvPr>
            <p:ph type="sldNum" sz="quarter" idx="12"/>
          </p:nvPr>
        </p:nvSpPr>
        <p:spPr/>
        <p:txBody>
          <a:bodyPr/>
          <a:lstStyle/>
          <a:p>
            <a:fld id="{EFEBA2F1-E6BA-4FE4-99DF-179EB3A9F9BB}" type="slidenum">
              <a:rPr lang="en-US" smtClean="0"/>
              <a:t>6</a:t>
            </a:fld>
            <a:endParaRPr lang="en-US" dirty="0"/>
          </a:p>
        </p:txBody>
      </p:sp>
    </p:spTree>
    <p:extLst>
      <p:ext uri="{BB962C8B-B14F-4D97-AF65-F5344CB8AC3E}">
        <p14:creationId xmlns:p14="http://schemas.microsoft.com/office/powerpoint/2010/main" val="257178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A9D4A6-515B-97C4-2A90-9895B823608E}"/>
              </a:ext>
            </a:extLst>
          </p:cNvPr>
          <p:cNvPicPr>
            <a:picLocks noChangeAspect="1"/>
          </p:cNvPicPr>
          <p:nvPr/>
        </p:nvPicPr>
        <p:blipFill rotWithShape="1">
          <a:blip r:embed="rId3">
            <a:extLst>
              <a:ext uri="{28A0092B-C50C-407E-A947-70E740481C1C}">
                <a14:useLocalDpi xmlns:a14="http://schemas.microsoft.com/office/drawing/2010/main" val="0"/>
              </a:ext>
            </a:extLst>
          </a:blip>
          <a:srcRect t="29313" b="39706"/>
          <a:stretch/>
        </p:blipFill>
        <p:spPr>
          <a:xfrm>
            <a:off x="9158741" y="1882873"/>
            <a:ext cx="2963409" cy="3197809"/>
          </a:xfrm>
          <a:prstGeom prst="rect">
            <a:avLst/>
          </a:prstGeom>
        </p:spPr>
      </p:pic>
      <p:pic>
        <p:nvPicPr>
          <p:cNvPr id="6" name="Picture 5">
            <a:extLst>
              <a:ext uri="{FF2B5EF4-FFF2-40B4-BE49-F238E27FC236}">
                <a16:creationId xmlns:a16="http://schemas.microsoft.com/office/drawing/2014/main" id="{2F0EE007-B164-4C54-FDA4-F5EA9359CF7F}"/>
              </a:ext>
            </a:extLst>
          </p:cNvPr>
          <p:cNvPicPr>
            <a:picLocks noChangeAspect="1"/>
          </p:cNvPicPr>
          <p:nvPr/>
        </p:nvPicPr>
        <p:blipFill rotWithShape="1">
          <a:blip r:embed="rId3">
            <a:extLst>
              <a:ext uri="{28A0092B-C50C-407E-A947-70E740481C1C}">
                <a14:useLocalDpi xmlns:a14="http://schemas.microsoft.com/office/drawing/2010/main" val="0"/>
              </a:ext>
            </a:extLst>
          </a:blip>
          <a:srcRect b="70980"/>
          <a:stretch/>
        </p:blipFill>
        <p:spPr>
          <a:xfrm>
            <a:off x="1688913" y="397210"/>
            <a:ext cx="2372164" cy="2397783"/>
          </a:xfrm>
          <a:prstGeom prst="rect">
            <a:avLst/>
          </a:prstGeom>
        </p:spPr>
      </p:pic>
      <p:pic>
        <p:nvPicPr>
          <p:cNvPr id="7" name="Picture 6">
            <a:extLst>
              <a:ext uri="{FF2B5EF4-FFF2-40B4-BE49-F238E27FC236}">
                <a16:creationId xmlns:a16="http://schemas.microsoft.com/office/drawing/2014/main" id="{9A23EB15-0F42-98D6-7185-92D1B35CBFB9}"/>
              </a:ext>
            </a:extLst>
          </p:cNvPr>
          <p:cNvPicPr>
            <a:picLocks noChangeAspect="1"/>
          </p:cNvPicPr>
          <p:nvPr/>
        </p:nvPicPr>
        <p:blipFill rotWithShape="1">
          <a:blip r:embed="rId3">
            <a:extLst>
              <a:ext uri="{28A0092B-C50C-407E-A947-70E740481C1C}">
                <a14:useLocalDpi xmlns:a14="http://schemas.microsoft.com/office/drawing/2010/main" val="0"/>
              </a:ext>
            </a:extLst>
          </a:blip>
          <a:srcRect t="60098"/>
          <a:stretch/>
        </p:blipFill>
        <p:spPr>
          <a:xfrm>
            <a:off x="1711751" y="2865625"/>
            <a:ext cx="2349326" cy="3265211"/>
          </a:xfrm>
          <a:prstGeom prst="rect">
            <a:avLst/>
          </a:prstGeom>
        </p:spPr>
      </p:pic>
      <p:sp>
        <p:nvSpPr>
          <p:cNvPr id="10" name="TextBox 9">
            <a:extLst>
              <a:ext uri="{FF2B5EF4-FFF2-40B4-BE49-F238E27FC236}">
                <a16:creationId xmlns:a16="http://schemas.microsoft.com/office/drawing/2014/main" id="{D67F2D4A-3DAD-5B66-2E67-D4C4795E5661}"/>
              </a:ext>
            </a:extLst>
          </p:cNvPr>
          <p:cNvSpPr txBox="1"/>
          <p:nvPr/>
        </p:nvSpPr>
        <p:spPr>
          <a:xfrm>
            <a:off x="5947284" y="166786"/>
            <a:ext cx="4543552" cy="954107"/>
          </a:xfrm>
          <a:prstGeom prst="rect">
            <a:avLst/>
          </a:prstGeom>
          <a:noFill/>
        </p:spPr>
        <p:txBody>
          <a:bodyPr wrap="square" rtlCol="0">
            <a:spAutoFit/>
          </a:bodyPr>
          <a:lstStyle/>
          <a:p>
            <a:r>
              <a:rPr lang="en-US" sz="3600" b="1" dirty="0"/>
              <a:t>HP Organizations</a:t>
            </a:r>
          </a:p>
          <a:p>
            <a:r>
              <a:rPr lang="en-US" dirty="0"/>
              <a:t>From my vantage point</a:t>
            </a:r>
          </a:p>
        </p:txBody>
      </p:sp>
      <p:sp>
        <p:nvSpPr>
          <p:cNvPr id="23" name="TextBox 22">
            <a:extLst>
              <a:ext uri="{FF2B5EF4-FFF2-40B4-BE49-F238E27FC236}">
                <a16:creationId xmlns:a16="http://schemas.microsoft.com/office/drawing/2014/main" id="{B04FBF8A-AEF0-C600-0F6C-47D50386E081}"/>
              </a:ext>
            </a:extLst>
          </p:cNvPr>
          <p:cNvSpPr txBox="1"/>
          <p:nvPr/>
        </p:nvSpPr>
        <p:spPr>
          <a:xfrm>
            <a:off x="6626415" y="4267397"/>
            <a:ext cx="2624735" cy="461665"/>
          </a:xfrm>
          <a:prstGeom prst="rect">
            <a:avLst/>
          </a:prstGeom>
          <a:noFill/>
        </p:spPr>
        <p:txBody>
          <a:bodyPr wrap="square" rtlCol="0">
            <a:spAutoFit/>
          </a:bodyPr>
          <a:lstStyle/>
          <a:p>
            <a:r>
              <a:rPr lang="en-US" sz="1200" dirty="0"/>
              <a:t>ICBD created(1990)</a:t>
            </a:r>
          </a:p>
          <a:p>
            <a:pPr marL="171450" indent="-171450">
              <a:buFontTx/>
              <a:buChar char="-"/>
            </a:pPr>
            <a:r>
              <a:rPr lang="en-US" sz="1200" dirty="0"/>
              <a:t>BU doing ICs for many HP Divisions</a:t>
            </a:r>
          </a:p>
        </p:txBody>
      </p:sp>
      <p:sp>
        <p:nvSpPr>
          <p:cNvPr id="24" name="TextBox 23">
            <a:extLst>
              <a:ext uri="{FF2B5EF4-FFF2-40B4-BE49-F238E27FC236}">
                <a16:creationId xmlns:a16="http://schemas.microsoft.com/office/drawing/2014/main" id="{51B4757A-AB2B-D61D-DB99-8AB4DE371962}"/>
              </a:ext>
            </a:extLst>
          </p:cNvPr>
          <p:cNvSpPr txBox="1"/>
          <p:nvPr/>
        </p:nvSpPr>
        <p:spPr>
          <a:xfrm>
            <a:off x="11904809" y="-606889"/>
            <a:ext cx="2743263" cy="276999"/>
          </a:xfrm>
          <a:prstGeom prst="rect">
            <a:avLst/>
          </a:prstGeom>
          <a:noFill/>
        </p:spPr>
        <p:txBody>
          <a:bodyPr wrap="square" rtlCol="0">
            <a:spAutoFit/>
          </a:bodyPr>
          <a:lstStyle/>
          <a:p>
            <a:r>
              <a:rPr lang="en-US" sz="1200" dirty="0"/>
              <a:t>HP FABs consolidated into  CTG</a:t>
            </a:r>
          </a:p>
        </p:txBody>
      </p:sp>
      <p:sp>
        <p:nvSpPr>
          <p:cNvPr id="25" name="TextBox 24">
            <a:extLst>
              <a:ext uri="{FF2B5EF4-FFF2-40B4-BE49-F238E27FC236}">
                <a16:creationId xmlns:a16="http://schemas.microsoft.com/office/drawing/2014/main" id="{810A95D9-7B9E-09B6-14D8-D5EB78A840AE}"/>
              </a:ext>
            </a:extLst>
          </p:cNvPr>
          <p:cNvSpPr txBox="1"/>
          <p:nvPr/>
        </p:nvSpPr>
        <p:spPr>
          <a:xfrm>
            <a:off x="7230342" y="2120134"/>
            <a:ext cx="2020808" cy="830997"/>
          </a:xfrm>
          <a:prstGeom prst="rect">
            <a:avLst/>
          </a:prstGeom>
          <a:noFill/>
        </p:spPr>
        <p:txBody>
          <a:bodyPr wrap="square" rtlCol="0">
            <a:spAutoFit/>
          </a:bodyPr>
          <a:lstStyle/>
          <a:p>
            <a:r>
              <a:rPr lang="en-US" sz="1200" dirty="0"/>
              <a:t>CTG created from:</a:t>
            </a:r>
          </a:p>
          <a:p>
            <a:pPr marL="171450" indent="-171450">
              <a:buFont typeface="Arial" panose="020B0604020202020204" pitchFamily="34" charset="0"/>
              <a:buChar char="•"/>
            </a:pPr>
            <a:r>
              <a:rPr lang="en-US" sz="1200" dirty="0"/>
              <a:t>ICBD/NID- NW IC Division</a:t>
            </a:r>
          </a:p>
          <a:p>
            <a:pPr marL="171450" indent="-171450">
              <a:buFont typeface="Arial" panose="020B0604020202020204" pitchFamily="34" charset="0"/>
              <a:buChar char="•"/>
            </a:pPr>
            <a:r>
              <a:rPr lang="en-US" sz="1200" dirty="0"/>
              <a:t>FID- Ft Collins IC Division</a:t>
            </a:r>
          </a:p>
          <a:p>
            <a:pPr marL="171450" indent="-171450">
              <a:buFont typeface="Arial" panose="020B0604020202020204" pitchFamily="34" charset="0"/>
              <a:buChar char="•"/>
            </a:pPr>
            <a:r>
              <a:rPr lang="en-US" sz="1200" dirty="0"/>
              <a:t>CID- Cupertino IC Division</a:t>
            </a:r>
          </a:p>
        </p:txBody>
      </p:sp>
      <p:cxnSp>
        <p:nvCxnSpPr>
          <p:cNvPr id="35" name="Straight Arrow Connector 34">
            <a:extLst>
              <a:ext uri="{FF2B5EF4-FFF2-40B4-BE49-F238E27FC236}">
                <a16:creationId xmlns:a16="http://schemas.microsoft.com/office/drawing/2014/main" id="{139B6F79-24CC-730A-3DDD-E0AC59C0F9E8}"/>
              </a:ext>
            </a:extLst>
          </p:cNvPr>
          <p:cNvCxnSpPr>
            <a:cxnSpLocks/>
          </p:cNvCxnSpPr>
          <p:nvPr/>
        </p:nvCxnSpPr>
        <p:spPr>
          <a:xfrm flipV="1">
            <a:off x="6205807" y="6359244"/>
            <a:ext cx="0" cy="4796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674376D-030A-DC9E-F2D8-ACB723D526CE}"/>
              </a:ext>
            </a:extLst>
          </p:cNvPr>
          <p:cNvCxnSpPr>
            <a:cxnSpLocks/>
          </p:cNvCxnSpPr>
          <p:nvPr/>
        </p:nvCxnSpPr>
        <p:spPr>
          <a:xfrm>
            <a:off x="6221066" y="6359244"/>
            <a:ext cx="542651" cy="4796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0D30AFF-1A13-7034-ADBA-D098167246EF}"/>
              </a:ext>
            </a:extLst>
          </p:cNvPr>
          <p:cNvCxnSpPr>
            <a:cxnSpLocks/>
          </p:cNvCxnSpPr>
          <p:nvPr/>
        </p:nvCxnSpPr>
        <p:spPr>
          <a:xfrm flipV="1">
            <a:off x="6779549" y="6359244"/>
            <a:ext cx="0" cy="47961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E303839-C939-51D0-8753-78B296E898F7}"/>
              </a:ext>
            </a:extLst>
          </p:cNvPr>
          <p:cNvSpPr txBox="1"/>
          <p:nvPr/>
        </p:nvSpPr>
        <p:spPr>
          <a:xfrm>
            <a:off x="6938274" y="6377190"/>
            <a:ext cx="292068" cy="461665"/>
          </a:xfrm>
          <a:prstGeom prst="rect">
            <a:avLst/>
          </a:prstGeom>
          <a:noFill/>
        </p:spPr>
        <p:txBody>
          <a:bodyPr wrap="none" rtlCol="0">
            <a:spAutoFit/>
          </a:bodyPr>
          <a:lstStyle/>
          <a:p>
            <a:r>
              <a:rPr lang="en-US" sz="2400" b="1" dirty="0"/>
              <a:t>t</a:t>
            </a:r>
          </a:p>
        </p:txBody>
      </p:sp>
      <p:sp>
        <p:nvSpPr>
          <p:cNvPr id="39" name="Oval 38">
            <a:extLst>
              <a:ext uri="{FF2B5EF4-FFF2-40B4-BE49-F238E27FC236}">
                <a16:creationId xmlns:a16="http://schemas.microsoft.com/office/drawing/2014/main" id="{97996DBA-E81C-6B82-5D98-A73F8AEC1BD8}"/>
              </a:ext>
            </a:extLst>
          </p:cNvPr>
          <p:cNvSpPr/>
          <p:nvPr/>
        </p:nvSpPr>
        <p:spPr>
          <a:xfrm>
            <a:off x="4544952" y="2535633"/>
            <a:ext cx="900291" cy="47961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SST</a:t>
            </a:r>
          </a:p>
        </p:txBody>
      </p:sp>
      <p:sp>
        <p:nvSpPr>
          <p:cNvPr id="2" name="TextBox 1">
            <a:extLst>
              <a:ext uri="{FF2B5EF4-FFF2-40B4-BE49-F238E27FC236}">
                <a16:creationId xmlns:a16="http://schemas.microsoft.com/office/drawing/2014/main" id="{D7522390-2517-671D-8633-6DDD07FDFD0C}"/>
              </a:ext>
            </a:extLst>
          </p:cNvPr>
          <p:cNvSpPr txBox="1"/>
          <p:nvPr/>
        </p:nvSpPr>
        <p:spPr>
          <a:xfrm>
            <a:off x="-10788" y="2403985"/>
            <a:ext cx="2624735" cy="276999"/>
          </a:xfrm>
          <a:prstGeom prst="rect">
            <a:avLst/>
          </a:prstGeom>
          <a:noFill/>
        </p:spPr>
        <p:txBody>
          <a:bodyPr wrap="square" rtlCol="0">
            <a:spAutoFit/>
          </a:bodyPr>
          <a:lstStyle/>
          <a:p>
            <a:r>
              <a:rPr lang="en-US" sz="1200" dirty="0"/>
              <a:t>CCO becomes NID (1984)</a:t>
            </a:r>
          </a:p>
        </p:txBody>
      </p:sp>
      <p:sp>
        <p:nvSpPr>
          <p:cNvPr id="4" name="Rectangle 3">
            <a:extLst>
              <a:ext uri="{FF2B5EF4-FFF2-40B4-BE49-F238E27FC236}">
                <a16:creationId xmlns:a16="http://schemas.microsoft.com/office/drawing/2014/main" id="{1891CC8B-AFD3-EE63-9C97-6466C65BC404}"/>
              </a:ext>
            </a:extLst>
          </p:cNvPr>
          <p:cNvSpPr/>
          <p:nvPr/>
        </p:nvSpPr>
        <p:spPr>
          <a:xfrm>
            <a:off x="5655185" y="5456991"/>
            <a:ext cx="584199" cy="45387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CCO</a:t>
            </a:r>
          </a:p>
        </p:txBody>
      </p:sp>
      <p:sp>
        <p:nvSpPr>
          <p:cNvPr id="8" name="Rectangle 7">
            <a:extLst>
              <a:ext uri="{FF2B5EF4-FFF2-40B4-BE49-F238E27FC236}">
                <a16:creationId xmlns:a16="http://schemas.microsoft.com/office/drawing/2014/main" id="{3595E633-36EC-0761-F10A-A75571E51074}"/>
              </a:ext>
            </a:extLst>
          </p:cNvPr>
          <p:cNvSpPr/>
          <p:nvPr/>
        </p:nvSpPr>
        <p:spPr>
          <a:xfrm>
            <a:off x="4918899" y="5456991"/>
            <a:ext cx="584199" cy="45387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PCD</a:t>
            </a:r>
          </a:p>
        </p:txBody>
      </p:sp>
      <p:sp>
        <p:nvSpPr>
          <p:cNvPr id="9" name="Rectangle 8">
            <a:extLst>
              <a:ext uri="{FF2B5EF4-FFF2-40B4-BE49-F238E27FC236}">
                <a16:creationId xmlns:a16="http://schemas.microsoft.com/office/drawing/2014/main" id="{05E3C208-D493-C704-C020-340C1829BFB3}"/>
              </a:ext>
            </a:extLst>
          </p:cNvPr>
          <p:cNvSpPr/>
          <p:nvPr/>
        </p:nvSpPr>
        <p:spPr>
          <a:xfrm>
            <a:off x="4182614" y="5456992"/>
            <a:ext cx="584199" cy="445940"/>
          </a:xfrm>
          <a:prstGeom prst="rect">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CVD</a:t>
            </a:r>
          </a:p>
        </p:txBody>
      </p:sp>
      <p:sp>
        <p:nvSpPr>
          <p:cNvPr id="14" name="TextBox 13">
            <a:extLst>
              <a:ext uri="{FF2B5EF4-FFF2-40B4-BE49-F238E27FC236}">
                <a16:creationId xmlns:a16="http://schemas.microsoft.com/office/drawing/2014/main" id="{0B631F59-9FE1-C253-8E57-3522980A7E33}"/>
              </a:ext>
            </a:extLst>
          </p:cNvPr>
          <p:cNvSpPr txBox="1"/>
          <p:nvPr/>
        </p:nvSpPr>
        <p:spPr>
          <a:xfrm>
            <a:off x="4288741" y="5991091"/>
            <a:ext cx="799779" cy="461665"/>
          </a:xfrm>
          <a:prstGeom prst="rect">
            <a:avLst/>
          </a:prstGeom>
          <a:noFill/>
        </p:spPr>
        <p:txBody>
          <a:bodyPr wrap="square" rtlCol="0">
            <a:spAutoFit/>
          </a:bodyPr>
          <a:lstStyle/>
          <a:p>
            <a:r>
              <a:rPr lang="en-US" sz="2400" b="1" dirty="0"/>
              <a:t>1980</a:t>
            </a:r>
          </a:p>
        </p:txBody>
      </p:sp>
      <p:sp>
        <p:nvSpPr>
          <p:cNvPr id="3" name="Slide Number Placeholder 2">
            <a:extLst>
              <a:ext uri="{FF2B5EF4-FFF2-40B4-BE49-F238E27FC236}">
                <a16:creationId xmlns:a16="http://schemas.microsoft.com/office/drawing/2014/main" id="{F883DE3F-A2C7-B103-FFB7-9FF78D3A1E21}"/>
              </a:ext>
            </a:extLst>
          </p:cNvPr>
          <p:cNvSpPr>
            <a:spLocks noGrp="1"/>
          </p:cNvSpPr>
          <p:nvPr>
            <p:ph type="sldNum" sz="quarter" idx="12"/>
          </p:nvPr>
        </p:nvSpPr>
        <p:spPr/>
        <p:txBody>
          <a:bodyPr/>
          <a:lstStyle/>
          <a:p>
            <a:fld id="{EFEBA2F1-E6BA-4FE4-99DF-179EB3A9F9BB}" type="slidenum">
              <a:rPr lang="en-US" smtClean="0"/>
              <a:t>7</a:t>
            </a:fld>
            <a:endParaRPr lang="en-US" dirty="0"/>
          </a:p>
        </p:txBody>
      </p:sp>
    </p:spTree>
    <p:extLst>
      <p:ext uri="{BB962C8B-B14F-4D97-AF65-F5344CB8AC3E}">
        <p14:creationId xmlns:p14="http://schemas.microsoft.com/office/powerpoint/2010/main" val="332428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5BD7E-0CC6-9C2B-28FF-4004F3FE57D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A2A1515-0CA0-2E8A-684F-3E1C332EB2CC}"/>
              </a:ext>
            </a:extLst>
          </p:cNvPr>
          <p:cNvSpPr>
            <a:spLocks noGrp="1"/>
          </p:cNvSpPr>
          <p:nvPr>
            <p:ph type="subTitle" idx="1"/>
          </p:nvPr>
        </p:nvSpPr>
        <p:spPr/>
        <p:txBody>
          <a:bodyPr/>
          <a:lstStyle/>
          <a:p>
            <a:endParaRPr lang="en-US" dirty="0"/>
          </a:p>
        </p:txBody>
      </p:sp>
      <p:pic>
        <p:nvPicPr>
          <p:cNvPr id="1026" name="Picture 2" descr="A Tale about a Failed Project: The Death Start II program - Crisp's Blog">
            <a:extLst>
              <a:ext uri="{FF2B5EF4-FFF2-40B4-BE49-F238E27FC236}">
                <a16:creationId xmlns:a16="http://schemas.microsoft.com/office/drawing/2014/main" id="{FF07B436-9D07-BDA0-5AEF-B81DF852A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1"/>
            <a:ext cx="12192000" cy="688032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110F1CA-B33E-8A91-6ACF-2C79EC2F0A88}"/>
              </a:ext>
            </a:extLst>
          </p:cNvPr>
          <p:cNvSpPr>
            <a:spLocks noGrp="1"/>
          </p:cNvSpPr>
          <p:nvPr>
            <p:ph type="sldNum" sz="quarter" idx="12"/>
          </p:nvPr>
        </p:nvSpPr>
        <p:spPr/>
        <p:txBody>
          <a:bodyPr/>
          <a:lstStyle/>
          <a:p>
            <a:fld id="{EFEBA2F1-E6BA-4FE4-99DF-179EB3A9F9BB}" type="slidenum">
              <a:rPr lang="en-US" smtClean="0"/>
              <a:t>8</a:t>
            </a:fld>
            <a:endParaRPr lang="en-US" dirty="0"/>
          </a:p>
        </p:txBody>
      </p:sp>
    </p:spTree>
    <p:extLst>
      <p:ext uri="{BB962C8B-B14F-4D97-AF65-F5344CB8AC3E}">
        <p14:creationId xmlns:p14="http://schemas.microsoft.com/office/powerpoint/2010/main" val="247727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D310EF-D940-638B-338D-BD845DE86D80}"/>
              </a:ext>
            </a:extLst>
          </p:cNvPr>
          <p:cNvSpPr>
            <a:spLocks noGrp="1"/>
          </p:cNvSpPr>
          <p:nvPr>
            <p:ph type="title"/>
          </p:nvPr>
        </p:nvSpPr>
        <p:spPr>
          <a:xfrm>
            <a:off x="300317" y="0"/>
            <a:ext cx="10515600" cy="1156447"/>
          </a:xfrm>
        </p:spPr>
        <p:txBody>
          <a:bodyPr/>
          <a:lstStyle/>
          <a:p>
            <a:r>
              <a:rPr lang="en-US" dirty="0"/>
              <a:t>SST</a:t>
            </a:r>
            <a:br>
              <a:rPr lang="en-US" dirty="0"/>
            </a:br>
            <a:r>
              <a:rPr lang="en-US" sz="2000" dirty="0"/>
              <a:t>Behind schedule before it started</a:t>
            </a:r>
            <a:endParaRPr lang="en-US" dirty="0"/>
          </a:p>
        </p:txBody>
      </p:sp>
      <p:sp>
        <p:nvSpPr>
          <p:cNvPr id="7" name="Rectangle 2">
            <a:extLst>
              <a:ext uri="{FF2B5EF4-FFF2-40B4-BE49-F238E27FC236}">
                <a16:creationId xmlns:a16="http://schemas.microsoft.com/office/drawing/2014/main" id="{502454E9-145E-54F2-E41F-5FD8B65937A7}"/>
              </a:ext>
            </a:extLst>
          </p:cNvPr>
          <p:cNvSpPr>
            <a:spLocks noGrp="1" noChangeArrowheads="1"/>
          </p:cNvSpPr>
          <p:nvPr>
            <p:ph idx="1"/>
          </p:nvPr>
        </p:nvSpPr>
        <p:spPr bwMode="auto">
          <a:xfrm>
            <a:off x="1240325" y="1056124"/>
            <a:ext cx="1057642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panose="020B0604020202020204" pitchFamily="34" charset="0"/>
              </a:rPr>
              <a:t>Program manager</a:t>
            </a:r>
            <a:r>
              <a:rPr kumimoji="0" lang="en-US" altLang="en-US" sz="1800" b="0" i="0" u="none" strike="noStrike" cap="none" normalizeH="0" baseline="0" dirty="0">
                <a:ln>
                  <a:noFill/>
                </a:ln>
                <a:solidFill>
                  <a:schemeClr val="tx1"/>
                </a:solidFill>
                <a:effectLst/>
                <a:latin typeface="Arial" panose="020B0604020202020204" pitchFamily="34" charset="0"/>
              </a:rPr>
              <a:t>: “Lord Vader, this is an unexpected pleasure! We are honored by your presence.”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Vader</a:t>
            </a:r>
            <a:r>
              <a:rPr kumimoji="0" lang="en-US" altLang="en-US" sz="1800" b="0" i="0" u="none" strike="noStrike" cap="none" normalizeH="0" baseline="0" dirty="0">
                <a:ln>
                  <a:noFill/>
                </a:ln>
                <a:solidFill>
                  <a:schemeClr val="tx1"/>
                </a:solidFill>
                <a:effectLst/>
                <a:latin typeface="Arial" panose="020B0604020202020204" pitchFamily="34" charset="0"/>
              </a:rPr>
              <a:t>: “You may dispense with the pleasantries commander. </a:t>
            </a:r>
            <a:r>
              <a:rPr kumimoji="0" lang="en-US" altLang="en-US" sz="1800" b="0" i="1" u="none" strike="noStrike" cap="none" normalizeH="0" baseline="0" dirty="0">
                <a:ln>
                  <a:noFill/>
                </a:ln>
                <a:solidFill>
                  <a:schemeClr val="tx1"/>
                </a:solidFill>
                <a:effectLst/>
                <a:latin typeface="Arial" panose="020B0604020202020204" pitchFamily="34" charset="0"/>
              </a:rPr>
              <a:t>I am here to put you back on schedule</a:t>
            </a:r>
            <a:r>
              <a:rPr kumimoji="0" lang="en-US" altLang="en-US" sz="1800" b="0" i="0" u="none" strike="noStrike" cap="none" normalizeH="0" baseline="0" dirty="0">
                <a:ln>
                  <a:noFill/>
                </a:ln>
                <a:solidFill>
                  <a:schemeClr val="tx1"/>
                </a:solidFill>
                <a:effectLst/>
                <a:latin typeface="Arial" panose="020B0604020202020204" pitchFamily="34" charset="0"/>
              </a:rPr>
              <a: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PM</a:t>
            </a:r>
            <a:r>
              <a:rPr kumimoji="0" lang="en-US" altLang="en-US" sz="1800" b="0" i="0" u="none" strike="noStrike" cap="none" normalizeH="0" baseline="0" dirty="0">
                <a:ln>
                  <a:noFill/>
                </a:ln>
                <a:solidFill>
                  <a:schemeClr val="tx1"/>
                </a:solidFill>
                <a:effectLst/>
                <a:latin typeface="Arial" panose="020B0604020202020204" pitchFamily="34" charset="0"/>
              </a:rPr>
              <a:t>: “I assure you Lord Vader, my men are working as fast as they can.”</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Vader</a:t>
            </a:r>
            <a:r>
              <a:rPr kumimoji="0" lang="en-US" altLang="en-US" sz="1800" b="0" i="0" u="none" strike="noStrike" cap="none" normalizeH="0" baseline="0" dirty="0">
                <a:ln>
                  <a:noFill/>
                </a:ln>
                <a:solidFill>
                  <a:schemeClr val="tx1"/>
                </a:solidFill>
                <a:effectLst/>
                <a:latin typeface="Arial" panose="020B0604020202020204" pitchFamily="34" charset="0"/>
              </a:rPr>
              <a:t>: “Perhaps I can find </a:t>
            </a:r>
            <a:r>
              <a:rPr kumimoji="0" lang="en-US" altLang="en-US" sz="1800" b="0" i="1" u="none" strike="noStrike" cap="none" normalizeH="0" baseline="0" dirty="0">
                <a:ln>
                  <a:noFill/>
                </a:ln>
                <a:solidFill>
                  <a:schemeClr val="tx1"/>
                </a:solidFill>
                <a:effectLst/>
                <a:latin typeface="Arial" panose="020B0604020202020204" pitchFamily="34" charset="0"/>
              </a:rPr>
              <a:t>new ways to motivate them</a:t>
            </a:r>
            <a:r>
              <a:rPr kumimoji="0" lang="en-US" altLang="en-US" sz="1800" b="0" i="0" u="none" strike="noStrike" cap="none" normalizeH="0" baseline="0" dirty="0">
                <a:ln>
                  <a:noFill/>
                </a:ln>
                <a:solidFill>
                  <a:schemeClr val="tx1"/>
                </a:solidFill>
                <a:effectLst/>
                <a:latin typeface="Arial" panose="020B0604020202020204" pitchFamily="34" charset="0"/>
              </a:rPr>
              <a: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PM</a:t>
            </a:r>
            <a:r>
              <a:rPr kumimoji="0" lang="en-US" altLang="en-US" sz="1800" b="0" i="0" u="none" strike="noStrike" cap="none" normalizeH="0" baseline="0" dirty="0">
                <a:ln>
                  <a:noFill/>
                </a:ln>
                <a:solidFill>
                  <a:schemeClr val="tx1"/>
                </a:solidFill>
                <a:effectLst/>
                <a:latin typeface="Arial" panose="020B0604020202020204" pitchFamily="34" charset="0"/>
              </a:rPr>
              <a:t>: “I tell you, this station will be operational as planned.”</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Vader</a:t>
            </a:r>
            <a:r>
              <a:rPr kumimoji="0" lang="en-US" altLang="en-US" sz="1800" b="0" i="0" u="none" strike="noStrike" cap="none" normalizeH="0" baseline="0" dirty="0">
                <a:ln>
                  <a:noFill/>
                </a:ln>
                <a:solidFill>
                  <a:schemeClr val="tx1"/>
                </a:solidFill>
                <a:effectLst/>
                <a:latin typeface="Arial" panose="020B0604020202020204" pitchFamily="34" charset="0"/>
              </a:rPr>
              <a:t>: “The emperor does not share your </a:t>
            </a:r>
            <a:r>
              <a:rPr kumimoji="0" lang="en-US" altLang="en-US" sz="1800" b="0" i="1" u="none" strike="noStrike" cap="none" normalizeH="0" baseline="0" dirty="0">
                <a:ln>
                  <a:noFill/>
                </a:ln>
                <a:solidFill>
                  <a:schemeClr val="tx1"/>
                </a:solidFill>
                <a:effectLst/>
                <a:latin typeface="Arial" panose="020B0604020202020204" pitchFamily="34" charset="0"/>
              </a:rPr>
              <a:t>optimistic appraisal of the situation</a:t>
            </a:r>
            <a:r>
              <a:rPr kumimoji="0" lang="en-US" altLang="en-US" sz="1800" b="0" i="0" u="none" strike="noStrike" cap="none" normalizeH="0" baseline="0" dirty="0">
                <a:ln>
                  <a:noFill/>
                </a:ln>
                <a:solidFill>
                  <a:schemeClr val="tx1"/>
                </a:solidFill>
                <a:effectLst/>
                <a:latin typeface="Arial" panose="020B0604020202020204" pitchFamily="34" charset="0"/>
              </a:rPr>
              <a: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PM</a:t>
            </a:r>
            <a:r>
              <a:rPr kumimoji="0" lang="en-US" altLang="en-US" sz="1800" b="0" i="0" u="none" strike="noStrike" cap="none" normalizeH="0" baseline="0" dirty="0">
                <a:ln>
                  <a:noFill/>
                </a:ln>
                <a:solidFill>
                  <a:schemeClr val="tx1"/>
                </a:solidFill>
                <a:effectLst/>
                <a:latin typeface="Arial" panose="020B0604020202020204" pitchFamily="34" charset="0"/>
              </a:rPr>
              <a:t>: “But he asks the impossible! I need more men.”</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Vader</a:t>
            </a:r>
            <a:r>
              <a:rPr kumimoji="0" lang="en-US" altLang="en-US" sz="1800" b="0" i="0" u="none" strike="noStrike" cap="none" normalizeH="0" baseline="0" dirty="0">
                <a:ln>
                  <a:noFill/>
                </a:ln>
                <a:solidFill>
                  <a:schemeClr val="tx1"/>
                </a:solidFill>
                <a:effectLst/>
                <a:latin typeface="Arial" panose="020B0604020202020204" pitchFamily="34" charset="0"/>
              </a:rPr>
              <a:t>: “Then perhaps you can tell him when he arrives.”</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PM</a:t>
            </a:r>
            <a:r>
              <a:rPr kumimoji="0" lang="en-US" altLang="en-US" sz="1800" b="0" i="0" u="none" strike="noStrike" cap="none" normalizeH="0" baseline="0" dirty="0">
                <a:ln>
                  <a:noFill/>
                </a:ln>
                <a:solidFill>
                  <a:schemeClr val="tx1"/>
                </a:solidFill>
                <a:effectLst/>
                <a:latin typeface="Arial" panose="020B0604020202020204" pitchFamily="34" charset="0"/>
              </a:rPr>
              <a:t>: “The emperor is coming here?”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Vader</a:t>
            </a:r>
            <a:r>
              <a:rPr kumimoji="0" lang="en-US" altLang="en-US" sz="1800" b="0" i="0" u="none" strike="noStrike" cap="none" normalizeH="0" baseline="0" dirty="0">
                <a:ln>
                  <a:noFill/>
                </a:ln>
                <a:solidFill>
                  <a:schemeClr val="tx1"/>
                </a:solidFill>
                <a:effectLst/>
                <a:latin typeface="Arial" panose="020B0604020202020204" pitchFamily="34" charset="0"/>
              </a:rPr>
              <a:t>: “That is correct, commander… And he is most displeased with your </a:t>
            </a:r>
            <a:r>
              <a:rPr kumimoji="0" lang="en-US" altLang="en-US" sz="1800" b="0" i="1" u="none" strike="noStrike" cap="none" normalizeH="0" baseline="0" dirty="0">
                <a:ln>
                  <a:noFill/>
                </a:ln>
                <a:solidFill>
                  <a:schemeClr val="tx1"/>
                </a:solidFill>
                <a:effectLst/>
                <a:latin typeface="Arial" panose="020B0604020202020204" pitchFamily="34" charset="0"/>
              </a:rPr>
              <a:t>apparent lack of progress</a:t>
            </a:r>
            <a:r>
              <a:rPr kumimoji="0" lang="en-US" altLang="en-US" sz="1800" b="0" i="0" u="none" strike="noStrike" cap="none" normalizeH="0" baseline="0" dirty="0">
                <a:ln>
                  <a:noFill/>
                </a:ln>
                <a:solidFill>
                  <a:schemeClr val="tx1"/>
                </a:solidFill>
                <a:effectLst/>
                <a:latin typeface="Arial" panose="020B0604020202020204" pitchFamily="34" charset="0"/>
              </a:rPr>
              <a: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PM</a:t>
            </a:r>
            <a:r>
              <a:rPr kumimoji="0" lang="en-US" altLang="en-US" sz="1800" b="0" i="0" u="none" strike="noStrike" cap="none" normalizeH="0" baseline="0" dirty="0">
                <a:ln>
                  <a:noFill/>
                </a:ln>
                <a:solidFill>
                  <a:schemeClr val="tx1"/>
                </a:solidFill>
                <a:effectLst/>
                <a:latin typeface="Arial" panose="020B0604020202020204" pitchFamily="34" charset="0"/>
              </a:rPr>
              <a:t>: “We shall double our efforts!”</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Vader</a:t>
            </a:r>
            <a:r>
              <a:rPr kumimoji="0" lang="en-US" altLang="en-US" sz="1800" b="0" i="0" u="none" strike="noStrike" cap="none" normalizeH="0" baseline="0" dirty="0">
                <a:ln>
                  <a:noFill/>
                </a:ln>
                <a:solidFill>
                  <a:schemeClr val="tx1"/>
                </a:solidFill>
                <a:effectLst/>
                <a:latin typeface="Arial" panose="020B0604020202020204" pitchFamily="34" charset="0"/>
              </a:rPr>
              <a:t>: “I hope so commander, for your sake. The emperor is not as forgiving as I am.”</a:t>
            </a: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Arial" panose="020B0604020202020204" pitchFamily="34" charset="0"/>
              </a:rPr>
              <a:t>TM &amp; © LUCASFILM LTD. ALL RIGHTS RESERVED.</a:t>
            </a:r>
          </a:p>
        </p:txBody>
      </p:sp>
      <p:sp>
        <p:nvSpPr>
          <p:cNvPr id="9" name="TextBox 8">
            <a:extLst>
              <a:ext uri="{FF2B5EF4-FFF2-40B4-BE49-F238E27FC236}">
                <a16:creationId xmlns:a16="http://schemas.microsoft.com/office/drawing/2014/main" id="{9081D811-4444-DE4D-BBD7-B2824AF35229}"/>
              </a:ext>
            </a:extLst>
          </p:cNvPr>
          <p:cNvSpPr txBox="1"/>
          <p:nvPr/>
        </p:nvSpPr>
        <p:spPr>
          <a:xfrm>
            <a:off x="8882529" y="6242574"/>
            <a:ext cx="3765176" cy="415498"/>
          </a:xfrm>
          <a:prstGeom prst="rect">
            <a:avLst/>
          </a:prstGeom>
          <a:noFill/>
        </p:spPr>
        <p:txBody>
          <a:bodyPr wrap="square" rtlCol="0">
            <a:spAutoFit/>
          </a:bodyPr>
          <a:lstStyle/>
          <a:p>
            <a:r>
              <a:rPr lang="en-US" sz="1050" dirty="0"/>
              <a:t>A Tale about a Failed Project: The Death Star II program</a:t>
            </a:r>
          </a:p>
          <a:p>
            <a:r>
              <a:rPr lang="en-US" sz="1050" dirty="0"/>
              <a:t>by Christophe Achouiantz</a:t>
            </a:r>
          </a:p>
        </p:txBody>
      </p:sp>
      <p:sp>
        <p:nvSpPr>
          <p:cNvPr id="2" name="Slide Number Placeholder 1">
            <a:extLst>
              <a:ext uri="{FF2B5EF4-FFF2-40B4-BE49-F238E27FC236}">
                <a16:creationId xmlns:a16="http://schemas.microsoft.com/office/drawing/2014/main" id="{7842FF37-9559-669C-0C4F-BF545D8EA886}"/>
              </a:ext>
            </a:extLst>
          </p:cNvPr>
          <p:cNvSpPr>
            <a:spLocks noGrp="1"/>
          </p:cNvSpPr>
          <p:nvPr>
            <p:ph type="sldNum" sz="quarter" idx="12"/>
          </p:nvPr>
        </p:nvSpPr>
        <p:spPr/>
        <p:txBody>
          <a:bodyPr/>
          <a:lstStyle/>
          <a:p>
            <a:fld id="{EFEBA2F1-E6BA-4FE4-99DF-179EB3A9F9BB}" type="slidenum">
              <a:rPr lang="en-US" smtClean="0"/>
              <a:t>9</a:t>
            </a:fld>
            <a:endParaRPr lang="en-US" dirty="0"/>
          </a:p>
        </p:txBody>
      </p:sp>
    </p:spTree>
    <p:extLst>
      <p:ext uri="{BB962C8B-B14F-4D97-AF65-F5344CB8AC3E}">
        <p14:creationId xmlns:p14="http://schemas.microsoft.com/office/powerpoint/2010/main" val="3467167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4882</TotalTime>
  <Words>2710</Words>
  <Application>Microsoft Office PowerPoint</Application>
  <PresentationFormat>Widescreen</PresentationFormat>
  <Paragraphs>485</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Abadi</vt:lpstr>
      <vt:lpstr>Arial</vt:lpstr>
      <vt:lpstr>Calibri</vt:lpstr>
      <vt:lpstr>Calibri Light</vt:lpstr>
      <vt:lpstr>HP Voyager Character Set</vt:lpstr>
      <vt:lpstr>Office Theme</vt:lpstr>
      <vt:lpstr>Single Chip Series Ten (SST)</vt:lpstr>
      <vt:lpstr>Outline</vt:lpstr>
      <vt:lpstr>PowerPoint Presentation</vt:lpstr>
      <vt:lpstr>PowerPoint Presentation</vt:lpstr>
      <vt:lpstr>SST Project Goals</vt:lpstr>
      <vt:lpstr>PowerPoint Presentation</vt:lpstr>
      <vt:lpstr>PowerPoint Presentation</vt:lpstr>
      <vt:lpstr>PowerPoint Presentation</vt:lpstr>
      <vt:lpstr>SST Behind schedule before it started</vt:lpstr>
      <vt:lpstr>SST’s International Design team</vt:lpstr>
      <vt:lpstr> SST’s Design</vt:lpstr>
      <vt:lpstr>SST (Single Chip Series 10) Design Description   Single Superchip for  HP10,11,12,16 HP15 2 chip implementation  First HP standard cell CMOS calculator IC</vt:lpstr>
      <vt:lpstr>SST (Single Chip Series 10) Design Description  CPU   - PLA   - Standard Cells   - Registers RAM ROM LCD Display Driver Keyboard Interface Clock generation</vt:lpstr>
      <vt:lpstr>Verification  During design:  Simulation-Used Voyager functional test vectors to logic simulate full chip     Voyager – very high quality low PPM   HP SPICE simulated custom cells, critical timing paths  SCOPE – Sandia Controllability and Observability program used to evaluate testability  DRC, LVS- run on Amdahl in Loveland, Colorado  During manufacture:  ATE- Schlumberger Sentry 7, Sentinel testing- full pattern, electrical spec testing  Did multipattern RAM retention testing  ROM verification  Prototyping:  Did large proto builds (had people on site run units thru paces)  Also had technicians verify every user manual example for all models </vt:lpstr>
      <vt:lpstr>PowerPoint Presentation</vt:lpstr>
      <vt:lpstr>PowerPoint Presentation</vt:lpstr>
      <vt:lpstr>SST Voyager System HP10, HP11, HP12</vt:lpstr>
      <vt:lpstr>Project Surprises</vt:lpstr>
      <vt:lpstr>PowerPoint Presentation</vt:lpstr>
      <vt:lpstr>PowerPoint Presentation</vt:lpstr>
      <vt:lpstr>PowerPoint Presentation</vt:lpstr>
      <vt:lpstr>PowerPoint Presentation</vt:lpstr>
      <vt:lpstr>Summary</vt:lpstr>
      <vt:lpstr>PowerPoint Presentation</vt:lpstr>
      <vt:lpstr>HP12</vt:lpstr>
      <vt:lpstr>Post SST 12C</vt:lpstr>
      <vt:lpstr>Post SST 12C</vt:lpstr>
      <vt:lpstr>DM15L</vt:lpstr>
      <vt:lpstr>Epilogue- HP Semiconductors</vt:lpstr>
      <vt:lpstr>  </vt:lpstr>
      <vt:lpstr>PowerPoint Presentation</vt:lpstr>
      <vt:lpstr>1010 NE Circle Blvd Site Today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Chuck McCord</dc:creator>
  <cp:lastModifiedBy>Chuck McCord</cp:lastModifiedBy>
  <cp:revision>34</cp:revision>
  <cp:lastPrinted>2022-10-16T03:06:30Z</cp:lastPrinted>
  <dcterms:created xsi:type="dcterms:W3CDTF">2022-07-19T01:14:44Z</dcterms:created>
  <dcterms:modified xsi:type="dcterms:W3CDTF">2022-10-16T03:09:21Z</dcterms:modified>
</cp:coreProperties>
</file>